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90" r:id="rId2"/>
    <p:sldId id="257" r:id="rId3"/>
    <p:sldId id="259" r:id="rId4"/>
    <p:sldId id="300" r:id="rId5"/>
    <p:sldId id="303" r:id="rId6"/>
    <p:sldId id="304" r:id="rId7"/>
    <p:sldId id="301" r:id="rId8"/>
    <p:sldId id="260" r:id="rId9"/>
    <p:sldId id="263" r:id="rId10"/>
    <p:sldId id="299" r:id="rId11"/>
    <p:sldId id="262" r:id="rId12"/>
    <p:sldId id="270" r:id="rId13"/>
    <p:sldId id="302" r:id="rId14"/>
    <p:sldId id="293" r:id="rId15"/>
    <p:sldId id="298"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13" autoAdjust="0"/>
  </p:normalViewPr>
  <p:slideViewPr>
    <p:cSldViewPr>
      <p:cViewPr>
        <p:scale>
          <a:sx n="100" d="100"/>
          <a:sy n="100" d="100"/>
        </p:scale>
        <p:origin x="-1104" y="-72"/>
      </p:cViewPr>
      <p:guideLst>
        <p:guide orient="horz" pos="1634"/>
        <p:guide pos="281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1A0EB-448F-4D92-B258-42ABA1819FBA}" type="datetimeFigureOut">
              <a:rPr lang="zh-CN" altLang="en-US" smtClean="0"/>
              <a:t>2017/10/17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58FF72-A855-4998-9ED6-DF8D593AD7B3}" type="slidenum">
              <a:rPr lang="zh-CN" altLang="en-US" smtClean="0"/>
              <a:t>‹#›</a:t>
            </a:fld>
            <a:endParaRPr lang="zh-CN" altLang="en-US"/>
          </a:p>
        </p:txBody>
      </p:sp>
    </p:spTree>
    <p:extLst>
      <p:ext uri="{BB962C8B-B14F-4D97-AF65-F5344CB8AC3E}">
        <p14:creationId xmlns:p14="http://schemas.microsoft.com/office/powerpoint/2010/main" val="413608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58FF72-A855-4998-9ED6-DF8D593AD7B3}" type="slidenum">
              <a:rPr lang="zh-CN" altLang="en-US" smtClean="0"/>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58FF72-A855-4998-9ED6-DF8D593AD7B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258FF72-A855-4998-9ED6-DF8D593AD7B3}" type="slidenum">
              <a:rPr lang="zh-CN" altLang="en-US" smtClean="0"/>
              <a:t>6</a:t>
            </a:fld>
            <a:endParaRPr lang="zh-CN" altLang="en-US"/>
          </a:p>
        </p:txBody>
      </p:sp>
    </p:spTree>
    <p:extLst>
      <p:ext uri="{BB962C8B-B14F-4D97-AF65-F5344CB8AC3E}">
        <p14:creationId xmlns:p14="http://schemas.microsoft.com/office/powerpoint/2010/main" val="216104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E1EB0B-78B3-4DAC-8DE4-10638EF6EB94}"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16" name="直接连接符 15"/>
          <p:cNvCxnSpPr/>
          <p:nvPr userDrawn="1"/>
        </p:nvCxnSpPr>
        <p:spPr>
          <a:xfrm>
            <a:off x="0" y="2571750"/>
            <a:ext cx="9144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椭圆 16"/>
          <p:cNvSpPr/>
          <p:nvPr userDrawn="1"/>
        </p:nvSpPr>
        <p:spPr>
          <a:xfrm>
            <a:off x="4452938" y="2452688"/>
            <a:ext cx="238125" cy="23812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8" name="矩形 17"/>
          <p:cNvSpPr/>
          <p:nvPr userDrawn="1"/>
        </p:nvSpPr>
        <p:spPr>
          <a:xfrm>
            <a:off x="3039533" y="1709738"/>
            <a:ext cx="3064934" cy="17240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9" name="矩形 18"/>
          <p:cNvSpPr/>
          <p:nvPr userDrawn="1"/>
        </p:nvSpPr>
        <p:spPr>
          <a:xfrm>
            <a:off x="3039533" y="1709738"/>
            <a:ext cx="3064934" cy="1724025"/>
          </a:xfrm>
          <a:prstGeom prst="rect">
            <a:avLst/>
          </a:prstGeom>
          <a:solidFill>
            <a:srgbClr val="FDD4E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0" name="矩形 19"/>
          <p:cNvSpPr/>
          <p:nvPr userDrawn="1"/>
        </p:nvSpPr>
        <p:spPr>
          <a:xfrm>
            <a:off x="3039533" y="1709738"/>
            <a:ext cx="3064934" cy="172402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1" name="矩形 20"/>
          <p:cNvSpPr/>
          <p:nvPr userDrawn="1"/>
        </p:nvSpPr>
        <p:spPr>
          <a:xfrm>
            <a:off x="3039533" y="1709738"/>
            <a:ext cx="3064934" cy="1724025"/>
          </a:xfrm>
          <a:prstGeom prst="rect">
            <a:avLst/>
          </a:prstGeom>
          <a:solidFill>
            <a:schemeClr val="bg2">
              <a:lumMod val="60000"/>
              <a:lumOff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2" name="矩形 21"/>
          <p:cNvSpPr/>
          <p:nvPr userDrawn="1"/>
        </p:nvSpPr>
        <p:spPr>
          <a:xfrm>
            <a:off x="3039533" y="1709738"/>
            <a:ext cx="3064934" cy="1724025"/>
          </a:xfrm>
          <a:prstGeom prst="rect">
            <a:avLst/>
          </a:prstGeom>
          <a:solidFill>
            <a:schemeClr val="accent1">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2" cy="5143500"/>
          </a:xfrm>
          <a:prstGeom prst="rect">
            <a:avLst/>
          </a:prstGeom>
        </p:spPr>
      </p:pic>
      <p:sp>
        <p:nvSpPr>
          <p:cNvPr id="11" name="圆角矩形 10"/>
          <p:cNvSpPr/>
          <p:nvPr userDrawn="1"/>
        </p:nvSpPr>
        <p:spPr>
          <a:xfrm>
            <a:off x="303846" y="252413"/>
            <a:ext cx="8536309" cy="4638675"/>
          </a:xfrm>
          <a:prstGeom prst="roundRect">
            <a:avLst>
              <a:gd name="adj" fmla="val 533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30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300"/>
                                        <p:tgtEl>
                                          <p:spTgt spid="16"/>
                                        </p:tgtEl>
                                      </p:cBhvr>
                                    </p:animEffect>
                                  </p:childTnLst>
                                </p:cTn>
                              </p:par>
                              <p:par>
                                <p:cTn id="8" presetID="16" presetClass="exit" presetSubtype="37" fill="hold" nodeType="withEffect">
                                  <p:stCondLst>
                                    <p:cond delay="600"/>
                                  </p:stCondLst>
                                  <p:childTnLst>
                                    <p:animEffect transition="out" filter="barn(outVertical)">
                                      <p:cBhvr>
                                        <p:cTn id="9" dur="300"/>
                                        <p:tgtEl>
                                          <p:spTgt spid="16"/>
                                        </p:tgtEl>
                                      </p:cBhvr>
                                    </p:animEffect>
                                    <p:set>
                                      <p:cBhvr>
                                        <p:cTn id="10" dur="1" fill="hold">
                                          <p:stCondLst>
                                            <p:cond delay="299"/>
                                          </p:stCondLst>
                                        </p:cTn>
                                        <p:tgtEl>
                                          <p:spTgt spid="16"/>
                                        </p:tgtEl>
                                        <p:attrNameLst>
                                          <p:attrName>style.visibility</p:attrName>
                                        </p:attrNameLst>
                                      </p:cBhvr>
                                      <p:to>
                                        <p:strVal val="hidden"/>
                                      </p:to>
                                    </p:set>
                                  </p:childTnLst>
                                </p:cTn>
                              </p:par>
                              <p:par>
                                <p:cTn id="11" presetID="23" presetClass="entr" presetSubtype="528"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 fill="hold"/>
                                        <p:tgtEl>
                                          <p:spTgt spid="17"/>
                                        </p:tgtEl>
                                        <p:attrNameLst>
                                          <p:attrName>ppt_w</p:attrName>
                                        </p:attrNameLst>
                                      </p:cBhvr>
                                      <p:tavLst>
                                        <p:tav tm="0">
                                          <p:val>
                                            <p:fltVal val="0"/>
                                          </p:val>
                                        </p:tav>
                                        <p:tav tm="100000">
                                          <p:val>
                                            <p:strVal val="#ppt_w"/>
                                          </p:val>
                                        </p:tav>
                                      </p:tavLst>
                                    </p:anim>
                                    <p:anim calcmode="lin" valueType="num">
                                      <p:cBhvr>
                                        <p:cTn id="14" dur="100" fill="hold"/>
                                        <p:tgtEl>
                                          <p:spTgt spid="17"/>
                                        </p:tgtEl>
                                        <p:attrNameLst>
                                          <p:attrName>ppt_h</p:attrName>
                                        </p:attrNameLst>
                                      </p:cBhvr>
                                      <p:tavLst>
                                        <p:tav tm="0">
                                          <p:val>
                                            <p:fltVal val="0"/>
                                          </p:val>
                                        </p:tav>
                                        <p:tav tm="100000">
                                          <p:val>
                                            <p:strVal val="#ppt_h"/>
                                          </p:val>
                                        </p:tav>
                                      </p:tavLst>
                                    </p:anim>
                                    <p:anim calcmode="lin" valueType="num">
                                      <p:cBhvr>
                                        <p:cTn id="15" dur="100" fill="hold"/>
                                        <p:tgtEl>
                                          <p:spTgt spid="17"/>
                                        </p:tgtEl>
                                        <p:attrNameLst>
                                          <p:attrName>ppt_x</p:attrName>
                                        </p:attrNameLst>
                                      </p:cBhvr>
                                      <p:tavLst>
                                        <p:tav tm="0">
                                          <p:val>
                                            <p:fltVal val="0.5"/>
                                          </p:val>
                                        </p:tav>
                                        <p:tav tm="100000">
                                          <p:val>
                                            <p:strVal val="#ppt_x"/>
                                          </p:val>
                                        </p:tav>
                                      </p:tavLst>
                                    </p:anim>
                                    <p:anim calcmode="lin" valueType="num">
                                      <p:cBhvr>
                                        <p:cTn id="16" dur="100" fill="hold"/>
                                        <p:tgtEl>
                                          <p:spTgt spid="17"/>
                                        </p:tgtEl>
                                        <p:attrNameLst>
                                          <p:attrName>ppt_y</p:attrName>
                                        </p:attrNameLst>
                                      </p:cBhvr>
                                      <p:tavLst>
                                        <p:tav tm="0">
                                          <p:val>
                                            <p:fltVal val="0.5"/>
                                          </p:val>
                                        </p:tav>
                                        <p:tav tm="100000">
                                          <p:val>
                                            <p:strVal val="#ppt_y"/>
                                          </p:val>
                                        </p:tav>
                                      </p:tavLst>
                                    </p:anim>
                                  </p:childTnLst>
                                </p:cTn>
                              </p:par>
                              <p:par>
                                <p:cTn id="17" presetID="23" presetClass="exit" presetSubtype="544" fill="hold" grpId="1" nodeType="withEffect">
                                  <p:stCondLst>
                                    <p:cond delay="100"/>
                                  </p:stCondLst>
                                  <p:childTnLst>
                                    <p:anim calcmode="lin" valueType="num">
                                      <p:cBhvr>
                                        <p:cTn id="18" dur="300"/>
                                        <p:tgtEl>
                                          <p:spTgt spid="17"/>
                                        </p:tgtEl>
                                        <p:attrNameLst>
                                          <p:attrName>ppt_w</p:attrName>
                                        </p:attrNameLst>
                                      </p:cBhvr>
                                      <p:tavLst>
                                        <p:tav tm="0">
                                          <p:val>
                                            <p:strVal val="ppt_w"/>
                                          </p:val>
                                        </p:tav>
                                        <p:tav tm="100000">
                                          <p:val>
                                            <p:fltVal val="0"/>
                                          </p:val>
                                        </p:tav>
                                      </p:tavLst>
                                    </p:anim>
                                    <p:anim calcmode="lin" valueType="num">
                                      <p:cBhvr>
                                        <p:cTn id="19" dur="300"/>
                                        <p:tgtEl>
                                          <p:spTgt spid="17"/>
                                        </p:tgtEl>
                                        <p:attrNameLst>
                                          <p:attrName>ppt_h</p:attrName>
                                        </p:attrNameLst>
                                      </p:cBhvr>
                                      <p:tavLst>
                                        <p:tav tm="0">
                                          <p:val>
                                            <p:strVal val="ppt_h"/>
                                          </p:val>
                                        </p:tav>
                                        <p:tav tm="100000">
                                          <p:val>
                                            <p:fltVal val="0"/>
                                          </p:val>
                                        </p:tav>
                                      </p:tavLst>
                                    </p:anim>
                                    <p:anim calcmode="lin" valueType="num">
                                      <p:cBhvr>
                                        <p:cTn id="20" dur="300"/>
                                        <p:tgtEl>
                                          <p:spTgt spid="17"/>
                                        </p:tgtEl>
                                        <p:attrNameLst>
                                          <p:attrName>ppt_x</p:attrName>
                                        </p:attrNameLst>
                                      </p:cBhvr>
                                      <p:tavLst>
                                        <p:tav tm="0">
                                          <p:val>
                                            <p:strVal val="ppt_x"/>
                                          </p:val>
                                        </p:tav>
                                        <p:tav tm="100000">
                                          <p:val>
                                            <p:fltVal val="0.5"/>
                                          </p:val>
                                        </p:tav>
                                      </p:tavLst>
                                    </p:anim>
                                    <p:anim calcmode="lin" valueType="num">
                                      <p:cBhvr>
                                        <p:cTn id="21" dur="300"/>
                                        <p:tgtEl>
                                          <p:spTgt spid="17"/>
                                        </p:tgtEl>
                                        <p:attrNameLst>
                                          <p:attrName>ppt_y</p:attrName>
                                        </p:attrNameLst>
                                      </p:cBhvr>
                                      <p:tavLst>
                                        <p:tav tm="0">
                                          <p:val>
                                            <p:strVal val="ppt_y"/>
                                          </p:val>
                                        </p:tav>
                                        <p:tav tm="100000">
                                          <p:val>
                                            <p:fltVal val="0.5"/>
                                          </p:val>
                                        </p:tav>
                                      </p:tavLst>
                                    </p:anim>
                                    <p:set>
                                      <p:cBhvr>
                                        <p:cTn id="22" dur="1" fill="hold">
                                          <p:stCondLst>
                                            <p:cond delay="299"/>
                                          </p:stCondLst>
                                        </p:cTn>
                                        <p:tgtEl>
                                          <p:spTgt spid="17"/>
                                        </p:tgtEl>
                                        <p:attrNameLst>
                                          <p:attrName>style.visibility</p:attrName>
                                        </p:attrNameLst>
                                      </p:cBhvr>
                                      <p:to>
                                        <p:strVal val="hidden"/>
                                      </p:to>
                                    </p:set>
                                  </p:childTnLst>
                                </p:cTn>
                              </p:par>
                            </p:childTnLst>
                          </p:cTn>
                        </p:par>
                        <p:par>
                          <p:cTn id="23" fill="hold">
                            <p:stCondLst>
                              <p:cond delay="800"/>
                            </p:stCondLst>
                            <p:childTnLst>
                              <p:par>
                                <p:cTn id="24" presetID="49" presetClass="entr" presetSubtype="0" decel="100000" fill="hold" grpId="1"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 calcmode="lin" valueType="num">
                                      <p:cBhvr>
                                        <p:cTn id="28" dur="500" fill="hold"/>
                                        <p:tgtEl>
                                          <p:spTgt spid="18"/>
                                        </p:tgtEl>
                                        <p:attrNameLst>
                                          <p:attrName>style.rotation</p:attrName>
                                        </p:attrNameLst>
                                      </p:cBhvr>
                                      <p:tavLst>
                                        <p:tav tm="0">
                                          <p:val>
                                            <p:fltVal val="360"/>
                                          </p:val>
                                        </p:tav>
                                        <p:tav tm="100000">
                                          <p:val>
                                            <p:fltVal val="0"/>
                                          </p:val>
                                        </p:tav>
                                      </p:tavLst>
                                    </p:anim>
                                    <p:animEffect transition="in" filter="fade">
                                      <p:cBhvr>
                                        <p:cTn id="29" dur="500"/>
                                        <p:tgtEl>
                                          <p:spTgt spid="18"/>
                                        </p:tgtEl>
                                      </p:cBhvr>
                                    </p:animEffect>
                                  </p:childTnLst>
                                </p:cTn>
                              </p:par>
                              <p:par>
                                <p:cTn id="30" presetID="6" presetClass="emph" presetSubtype="0" fill="hold" grpId="0" nodeType="withEffect">
                                  <p:stCondLst>
                                    <p:cond delay="0"/>
                                  </p:stCondLst>
                                  <p:childTnLst>
                                    <p:animScale>
                                      <p:cBhvr>
                                        <p:cTn id="31" dur="500" fill="hold"/>
                                        <p:tgtEl>
                                          <p:spTgt spid="18"/>
                                        </p:tgtEl>
                                      </p:cBhvr>
                                      <p:by x="300000" y="300000"/>
                                    </p:animScale>
                                  </p:childTnLst>
                                </p:cTn>
                              </p:par>
                              <p:par>
                                <p:cTn id="32" presetID="49" presetClass="entr" presetSubtype="0" decel="100000" fill="hold" grpId="1" nodeType="withEffect">
                                  <p:stCondLst>
                                    <p:cond delay="10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 calcmode="lin" valueType="num">
                                      <p:cBhvr>
                                        <p:cTn id="36" dur="500" fill="hold"/>
                                        <p:tgtEl>
                                          <p:spTgt spid="19"/>
                                        </p:tgtEl>
                                        <p:attrNameLst>
                                          <p:attrName>style.rotation</p:attrName>
                                        </p:attrNameLst>
                                      </p:cBhvr>
                                      <p:tavLst>
                                        <p:tav tm="0">
                                          <p:val>
                                            <p:fltVal val="360"/>
                                          </p:val>
                                        </p:tav>
                                        <p:tav tm="100000">
                                          <p:val>
                                            <p:fltVal val="0"/>
                                          </p:val>
                                        </p:tav>
                                      </p:tavLst>
                                    </p:anim>
                                    <p:animEffect transition="in" filter="fade">
                                      <p:cBhvr>
                                        <p:cTn id="37" dur="500"/>
                                        <p:tgtEl>
                                          <p:spTgt spid="19"/>
                                        </p:tgtEl>
                                      </p:cBhvr>
                                    </p:animEffect>
                                  </p:childTnLst>
                                </p:cTn>
                              </p:par>
                              <p:par>
                                <p:cTn id="38" presetID="6" presetClass="emph" presetSubtype="0" fill="hold" grpId="0" nodeType="withEffect">
                                  <p:stCondLst>
                                    <p:cond delay="100"/>
                                  </p:stCondLst>
                                  <p:childTnLst>
                                    <p:animScale>
                                      <p:cBhvr>
                                        <p:cTn id="39" dur="500" fill="hold"/>
                                        <p:tgtEl>
                                          <p:spTgt spid="19"/>
                                        </p:tgtEl>
                                      </p:cBhvr>
                                      <p:by x="300000" y="300000"/>
                                    </p:animScale>
                                  </p:childTnLst>
                                </p:cTn>
                              </p:par>
                              <p:par>
                                <p:cTn id="40" presetID="49" presetClass="entr" presetSubtype="0" decel="100000" fill="hold" grpId="1" nodeType="withEffect">
                                  <p:stCondLst>
                                    <p:cond delay="20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 calcmode="lin" valueType="num">
                                      <p:cBhvr>
                                        <p:cTn id="44" dur="500" fill="hold"/>
                                        <p:tgtEl>
                                          <p:spTgt spid="20"/>
                                        </p:tgtEl>
                                        <p:attrNameLst>
                                          <p:attrName>style.rotation</p:attrName>
                                        </p:attrNameLst>
                                      </p:cBhvr>
                                      <p:tavLst>
                                        <p:tav tm="0">
                                          <p:val>
                                            <p:fltVal val="360"/>
                                          </p:val>
                                        </p:tav>
                                        <p:tav tm="100000">
                                          <p:val>
                                            <p:fltVal val="0"/>
                                          </p:val>
                                        </p:tav>
                                      </p:tavLst>
                                    </p:anim>
                                    <p:animEffect transition="in" filter="fade">
                                      <p:cBhvr>
                                        <p:cTn id="45" dur="500"/>
                                        <p:tgtEl>
                                          <p:spTgt spid="20"/>
                                        </p:tgtEl>
                                      </p:cBhvr>
                                    </p:animEffect>
                                  </p:childTnLst>
                                </p:cTn>
                              </p:par>
                              <p:par>
                                <p:cTn id="46" presetID="6" presetClass="emph" presetSubtype="0" fill="hold" grpId="0" nodeType="withEffect">
                                  <p:stCondLst>
                                    <p:cond delay="200"/>
                                  </p:stCondLst>
                                  <p:childTnLst>
                                    <p:animScale>
                                      <p:cBhvr>
                                        <p:cTn id="47" dur="500" fill="hold"/>
                                        <p:tgtEl>
                                          <p:spTgt spid="20"/>
                                        </p:tgtEl>
                                      </p:cBhvr>
                                      <p:by x="300000" y="300000"/>
                                    </p:animScale>
                                  </p:childTnLst>
                                </p:cTn>
                              </p:par>
                              <p:par>
                                <p:cTn id="48" presetID="49" presetClass="entr" presetSubtype="0" decel="100000" fill="hold" grpId="1" nodeType="withEffect">
                                  <p:stCondLst>
                                    <p:cond delay="30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 calcmode="lin" valueType="num">
                                      <p:cBhvr>
                                        <p:cTn id="52" dur="500" fill="hold"/>
                                        <p:tgtEl>
                                          <p:spTgt spid="21"/>
                                        </p:tgtEl>
                                        <p:attrNameLst>
                                          <p:attrName>style.rotation</p:attrName>
                                        </p:attrNameLst>
                                      </p:cBhvr>
                                      <p:tavLst>
                                        <p:tav tm="0">
                                          <p:val>
                                            <p:fltVal val="360"/>
                                          </p:val>
                                        </p:tav>
                                        <p:tav tm="100000">
                                          <p:val>
                                            <p:fltVal val="0"/>
                                          </p:val>
                                        </p:tav>
                                      </p:tavLst>
                                    </p:anim>
                                    <p:animEffect transition="in" filter="fade">
                                      <p:cBhvr>
                                        <p:cTn id="53" dur="500"/>
                                        <p:tgtEl>
                                          <p:spTgt spid="21"/>
                                        </p:tgtEl>
                                      </p:cBhvr>
                                    </p:animEffect>
                                  </p:childTnLst>
                                </p:cTn>
                              </p:par>
                              <p:par>
                                <p:cTn id="54" presetID="6" presetClass="emph" presetSubtype="0" fill="hold" grpId="0" nodeType="withEffect">
                                  <p:stCondLst>
                                    <p:cond delay="300"/>
                                  </p:stCondLst>
                                  <p:childTnLst>
                                    <p:animScale>
                                      <p:cBhvr>
                                        <p:cTn id="55" dur="500" fill="hold"/>
                                        <p:tgtEl>
                                          <p:spTgt spid="21"/>
                                        </p:tgtEl>
                                      </p:cBhvr>
                                      <p:by x="300000" y="300000"/>
                                    </p:animScale>
                                  </p:childTnLst>
                                </p:cTn>
                              </p:par>
                              <p:par>
                                <p:cTn id="56" presetID="49" presetClass="entr" presetSubtype="0" decel="100000" fill="hold" grpId="1" nodeType="withEffect">
                                  <p:stCondLst>
                                    <p:cond delay="400"/>
                                  </p:stCondLst>
                                  <p:childTnLst>
                                    <p:set>
                                      <p:cBhvr>
                                        <p:cTn id="57" dur="1" fill="hold">
                                          <p:stCondLst>
                                            <p:cond delay="0"/>
                                          </p:stCondLst>
                                        </p:cTn>
                                        <p:tgtEl>
                                          <p:spTgt spid="22"/>
                                        </p:tgtEl>
                                        <p:attrNameLst>
                                          <p:attrName>style.visibility</p:attrName>
                                        </p:attrNameLst>
                                      </p:cBhvr>
                                      <p:to>
                                        <p:strVal val="visible"/>
                                      </p:to>
                                    </p:set>
                                    <p:anim calcmode="lin" valueType="num">
                                      <p:cBhvr>
                                        <p:cTn id="58" dur="500" fill="hold"/>
                                        <p:tgtEl>
                                          <p:spTgt spid="22"/>
                                        </p:tgtEl>
                                        <p:attrNameLst>
                                          <p:attrName>ppt_w</p:attrName>
                                        </p:attrNameLst>
                                      </p:cBhvr>
                                      <p:tavLst>
                                        <p:tav tm="0">
                                          <p:val>
                                            <p:fltVal val="0"/>
                                          </p:val>
                                        </p:tav>
                                        <p:tav tm="100000">
                                          <p:val>
                                            <p:strVal val="#ppt_w"/>
                                          </p:val>
                                        </p:tav>
                                      </p:tavLst>
                                    </p:anim>
                                    <p:anim calcmode="lin" valueType="num">
                                      <p:cBhvr>
                                        <p:cTn id="59" dur="500" fill="hold"/>
                                        <p:tgtEl>
                                          <p:spTgt spid="22"/>
                                        </p:tgtEl>
                                        <p:attrNameLst>
                                          <p:attrName>ppt_h</p:attrName>
                                        </p:attrNameLst>
                                      </p:cBhvr>
                                      <p:tavLst>
                                        <p:tav tm="0">
                                          <p:val>
                                            <p:fltVal val="0"/>
                                          </p:val>
                                        </p:tav>
                                        <p:tav tm="100000">
                                          <p:val>
                                            <p:strVal val="#ppt_h"/>
                                          </p:val>
                                        </p:tav>
                                      </p:tavLst>
                                    </p:anim>
                                    <p:anim calcmode="lin" valueType="num">
                                      <p:cBhvr>
                                        <p:cTn id="60" dur="500" fill="hold"/>
                                        <p:tgtEl>
                                          <p:spTgt spid="22"/>
                                        </p:tgtEl>
                                        <p:attrNameLst>
                                          <p:attrName>style.rotation</p:attrName>
                                        </p:attrNameLst>
                                      </p:cBhvr>
                                      <p:tavLst>
                                        <p:tav tm="0">
                                          <p:val>
                                            <p:fltVal val="360"/>
                                          </p:val>
                                        </p:tav>
                                        <p:tav tm="100000">
                                          <p:val>
                                            <p:fltVal val="0"/>
                                          </p:val>
                                        </p:tav>
                                      </p:tavLst>
                                    </p:anim>
                                    <p:animEffect transition="in" filter="fade">
                                      <p:cBhvr>
                                        <p:cTn id="61" dur="500"/>
                                        <p:tgtEl>
                                          <p:spTgt spid="22"/>
                                        </p:tgtEl>
                                      </p:cBhvr>
                                    </p:animEffect>
                                  </p:childTnLst>
                                </p:cTn>
                              </p:par>
                              <p:par>
                                <p:cTn id="62" presetID="6" presetClass="emph" presetSubtype="0" fill="hold" grpId="0" nodeType="withEffect">
                                  <p:stCondLst>
                                    <p:cond delay="400"/>
                                  </p:stCondLst>
                                  <p:childTnLst>
                                    <p:animScale>
                                      <p:cBhvr>
                                        <p:cTn id="63" dur="500" fill="hold"/>
                                        <p:tgtEl>
                                          <p:spTgt spid="22"/>
                                        </p:tgtEl>
                                      </p:cBhvr>
                                      <p:by x="300000" y="300000"/>
                                    </p:animScale>
                                  </p:childTnLst>
                                </p:cTn>
                              </p:par>
                              <p:par>
                                <p:cTn id="64" presetID="10" presetClass="entr" presetSubtype="0" fill="hold" grpId="1" nodeType="withEffect">
                                  <p:stCondLst>
                                    <p:cond delay="50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par>
                                <p:cTn id="67" presetID="10" presetClass="entr" presetSubtype="0" fill="hold" nodeType="withEffect">
                                  <p:stCondLst>
                                    <p:cond delay="5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3" y="0"/>
            <a:ext cx="9141292" cy="5143500"/>
          </a:xfrm>
          <a:prstGeom prst="rect">
            <a:avLst/>
          </a:prstGeom>
        </p:spPr>
      </p:pic>
      <p:sp>
        <p:nvSpPr>
          <p:cNvPr id="17" name="圆角矩形 16"/>
          <p:cNvSpPr/>
          <p:nvPr userDrawn="1"/>
        </p:nvSpPr>
        <p:spPr>
          <a:xfrm>
            <a:off x="303846" y="252413"/>
            <a:ext cx="8536309" cy="4638675"/>
          </a:xfrm>
          <a:prstGeom prst="roundRect">
            <a:avLst>
              <a:gd name="adj" fmla="val 533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0" y="0"/>
            <a:ext cx="9144000" cy="5769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1" name="矩形 10"/>
          <p:cNvSpPr/>
          <p:nvPr userDrawn="1"/>
        </p:nvSpPr>
        <p:spPr>
          <a:xfrm>
            <a:off x="0" y="576943"/>
            <a:ext cx="9144000" cy="576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2" name="矩形 11"/>
          <p:cNvSpPr/>
          <p:nvPr userDrawn="1"/>
        </p:nvSpPr>
        <p:spPr>
          <a:xfrm>
            <a:off x="0" y="1153886"/>
            <a:ext cx="9144000" cy="5769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userDrawn="1"/>
        </p:nvSpPr>
        <p:spPr>
          <a:xfrm>
            <a:off x="0" y="1730829"/>
            <a:ext cx="9144000" cy="576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4" name="矩形 13"/>
          <p:cNvSpPr/>
          <p:nvPr userDrawn="1"/>
        </p:nvSpPr>
        <p:spPr>
          <a:xfrm>
            <a:off x="0" y="2307771"/>
            <a:ext cx="9144000" cy="5769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5" name="矩形 14"/>
          <p:cNvSpPr/>
          <p:nvPr userDrawn="1"/>
        </p:nvSpPr>
        <p:spPr>
          <a:xfrm>
            <a:off x="0" y="2884714"/>
            <a:ext cx="9144000" cy="576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4" name="矩形 23"/>
          <p:cNvSpPr/>
          <p:nvPr userDrawn="1"/>
        </p:nvSpPr>
        <p:spPr>
          <a:xfrm>
            <a:off x="0" y="3461657"/>
            <a:ext cx="9144000" cy="5769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5" name="矩形 24"/>
          <p:cNvSpPr/>
          <p:nvPr userDrawn="1"/>
        </p:nvSpPr>
        <p:spPr>
          <a:xfrm>
            <a:off x="0" y="4038600"/>
            <a:ext cx="9144000" cy="576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6" name="矩形 25"/>
          <p:cNvSpPr/>
          <p:nvPr userDrawn="1"/>
        </p:nvSpPr>
        <p:spPr>
          <a:xfrm>
            <a:off x="0" y="4615543"/>
            <a:ext cx="9144000" cy="5279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7" name="图片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3" y="-2"/>
            <a:ext cx="9141292" cy="5143500"/>
          </a:xfrm>
          <a:prstGeom prst="rect">
            <a:avLst/>
          </a:prstGeom>
        </p:spPr>
      </p:pic>
      <p:sp>
        <p:nvSpPr>
          <p:cNvPr id="28" name="Freeform 16"/>
          <p:cNvSpPr/>
          <p:nvPr userDrawn="1"/>
        </p:nvSpPr>
        <p:spPr bwMode="auto">
          <a:xfrm>
            <a:off x="9525" y="2008186"/>
            <a:ext cx="623888" cy="1752600"/>
          </a:xfrm>
          <a:custGeom>
            <a:avLst/>
            <a:gdLst>
              <a:gd name="T0" fmla="*/ 1740 w 1740"/>
              <a:gd name="T1" fmla="*/ 3134 h 4873"/>
              <a:gd name="T2" fmla="*/ 0 w 1740"/>
              <a:gd name="T3" fmla="*/ 4873 h 4873"/>
              <a:gd name="T4" fmla="*/ 0 w 1740"/>
              <a:gd name="T5" fmla="*/ 1740 h 4873"/>
              <a:gd name="T6" fmla="*/ 1740 w 1740"/>
              <a:gd name="T7" fmla="*/ 0 h 4873"/>
              <a:gd name="T8" fmla="*/ 1740 w 1740"/>
              <a:gd name="T9" fmla="*/ 3134 h 4873"/>
            </a:gdLst>
            <a:ahLst/>
            <a:cxnLst>
              <a:cxn ang="0">
                <a:pos x="T0" y="T1"/>
              </a:cxn>
              <a:cxn ang="0">
                <a:pos x="T2" y="T3"/>
              </a:cxn>
              <a:cxn ang="0">
                <a:pos x="T4" y="T5"/>
              </a:cxn>
              <a:cxn ang="0">
                <a:pos x="T6" y="T7"/>
              </a:cxn>
              <a:cxn ang="0">
                <a:pos x="T8" y="T9"/>
              </a:cxn>
            </a:cxnLst>
            <a:rect l="0" t="0" r="r" b="b"/>
            <a:pathLst>
              <a:path w="1740" h="4873">
                <a:moveTo>
                  <a:pt x="1740" y="3134"/>
                </a:moveTo>
                <a:lnTo>
                  <a:pt x="0" y="4873"/>
                </a:lnTo>
                <a:lnTo>
                  <a:pt x="0" y="1740"/>
                </a:lnTo>
                <a:lnTo>
                  <a:pt x="1740" y="0"/>
                </a:lnTo>
                <a:lnTo>
                  <a:pt x="1740" y="3134"/>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9" name="Freeform 17"/>
          <p:cNvSpPr/>
          <p:nvPr userDrawn="1"/>
        </p:nvSpPr>
        <p:spPr bwMode="auto">
          <a:xfrm>
            <a:off x="9525" y="1382711"/>
            <a:ext cx="623888" cy="1752600"/>
          </a:xfrm>
          <a:custGeom>
            <a:avLst/>
            <a:gdLst>
              <a:gd name="T0" fmla="*/ 1740 w 1740"/>
              <a:gd name="T1" fmla="*/ 1740 h 4873"/>
              <a:gd name="T2" fmla="*/ 0 w 1740"/>
              <a:gd name="T3" fmla="*/ 0 h 4873"/>
              <a:gd name="T4" fmla="*/ 0 w 1740"/>
              <a:gd name="T5" fmla="*/ 3134 h 4873"/>
              <a:gd name="T6" fmla="*/ 1740 w 1740"/>
              <a:gd name="T7" fmla="*/ 4873 h 4873"/>
              <a:gd name="T8" fmla="*/ 1740 w 1740"/>
              <a:gd name="T9" fmla="*/ 1740 h 4873"/>
            </a:gdLst>
            <a:ahLst/>
            <a:cxnLst>
              <a:cxn ang="0">
                <a:pos x="T0" y="T1"/>
              </a:cxn>
              <a:cxn ang="0">
                <a:pos x="T2" y="T3"/>
              </a:cxn>
              <a:cxn ang="0">
                <a:pos x="T4" y="T5"/>
              </a:cxn>
              <a:cxn ang="0">
                <a:pos x="T6" y="T7"/>
              </a:cxn>
              <a:cxn ang="0">
                <a:pos x="T8" y="T9"/>
              </a:cxn>
            </a:cxnLst>
            <a:rect l="0" t="0" r="r" b="b"/>
            <a:pathLst>
              <a:path w="1740" h="4873">
                <a:moveTo>
                  <a:pt x="1740" y="1740"/>
                </a:moveTo>
                <a:lnTo>
                  <a:pt x="0" y="0"/>
                </a:lnTo>
                <a:lnTo>
                  <a:pt x="0" y="3134"/>
                </a:lnTo>
                <a:lnTo>
                  <a:pt x="1740" y="4873"/>
                </a:lnTo>
                <a:lnTo>
                  <a:pt x="1740" y="174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0" name="Freeform 18"/>
          <p:cNvSpPr/>
          <p:nvPr userDrawn="1"/>
        </p:nvSpPr>
        <p:spPr bwMode="auto">
          <a:xfrm>
            <a:off x="8510588" y="908049"/>
            <a:ext cx="623888" cy="2701925"/>
          </a:xfrm>
          <a:custGeom>
            <a:avLst/>
            <a:gdLst>
              <a:gd name="T0" fmla="*/ 1740 w 1740"/>
              <a:gd name="T1" fmla="*/ 5775 h 7515"/>
              <a:gd name="T2" fmla="*/ 0 w 1740"/>
              <a:gd name="T3" fmla="*/ 7515 h 7515"/>
              <a:gd name="T4" fmla="*/ 0 w 1740"/>
              <a:gd name="T5" fmla="*/ 1740 h 7515"/>
              <a:gd name="T6" fmla="*/ 1740 w 1740"/>
              <a:gd name="T7" fmla="*/ 0 h 7515"/>
              <a:gd name="T8" fmla="*/ 1740 w 1740"/>
              <a:gd name="T9" fmla="*/ 5775 h 7515"/>
            </a:gdLst>
            <a:ahLst/>
            <a:cxnLst>
              <a:cxn ang="0">
                <a:pos x="T0" y="T1"/>
              </a:cxn>
              <a:cxn ang="0">
                <a:pos x="T2" y="T3"/>
              </a:cxn>
              <a:cxn ang="0">
                <a:pos x="T4" y="T5"/>
              </a:cxn>
              <a:cxn ang="0">
                <a:pos x="T6" y="T7"/>
              </a:cxn>
              <a:cxn ang="0">
                <a:pos x="T8" y="T9"/>
              </a:cxn>
            </a:cxnLst>
            <a:rect l="0" t="0" r="r" b="b"/>
            <a:pathLst>
              <a:path w="1740" h="7515">
                <a:moveTo>
                  <a:pt x="1740" y="5775"/>
                </a:moveTo>
                <a:lnTo>
                  <a:pt x="0" y="7515"/>
                </a:lnTo>
                <a:lnTo>
                  <a:pt x="0" y="1740"/>
                </a:lnTo>
                <a:lnTo>
                  <a:pt x="1740" y="0"/>
                </a:lnTo>
                <a:lnTo>
                  <a:pt x="1740" y="5775"/>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31" name="Freeform 19"/>
          <p:cNvSpPr/>
          <p:nvPr userDrawn="1"/>
        </p:nvSpPr>
        <p:spPr bwMode="auto">
          <a:xfrm>
            <a:off x="8510588" y="1533524"/>
            <a:ext cx="623888" cy="2703513"/>
          </a:xfrm>
          <a:custGeom>
            <a:avLst/>
            <a:gdLst>
              <a:gd name="T0" fmla="*/ 1740 w 1740"/>
              <a:gd name="T1" fmla="*/ 1740 h 7515"/>
              <a:gd name="T2" fmla="*/ 0 w 1740"/>
              <a:gd name="T3" fmla="*/ 0 h 7515"/>
              <a:gd name="T4" fmla="*/ 0 w 1740"/>
              <a:gd name="T5" fmla="*/ 5775 h 7515"/>
              <a:gd name="T6" fmla="*/ 1740 w 1740"/>
              <a:gd name="T7" fmla="*/ 7515 h 7515"/>
              <a:gd name="T8" fmla="*/ 1740 w 1740"/>
              <a:gd name="T9" fmla="*/ 1740 h 7515"/>
            </a:gdLst>
            <a:ahLst/>
            <a:cxnLst>
              <a:cxn ang="0">
                <a:pos x="T0" y="T1"/>
              </a:cxn>
              <a:cxn ang="0">
                <a:pos x="T2" y="T3"/>
              </a:cxn>
              <a:cxn ang="0">
                <a:pos x="T4" y="T5"/>
              </a:cxn>
              <a:cxn ang="0">
                <a:pos x="T6" y="T7"/>
              </a:cxn>
              <a:cxn ang="0">
                <a:pos x="T8" y="T9"/>
              </a:cxn>
            </a:cxnLst>
            <a:rect l="0" t="0" r="r" b="b"/>
            <a:pathLst>
              <a:path w="1740" h="7515">
                <a:moveTo>
                  <a:pt x="1740" y="1740"/>
                </a:moveTo>
                <a:lnTo>
                  <a:pt x="0" y="0"/>
                </a:lnTo>
                <a:lnTo>
                  <a:pt x="0" y="5775"/>
                </a:lnTo>
                <a:lnTo>
                  <a:pt x="1740" y="7515"/>
                </a:lnTo>
                <a:lnTo>
                  <a:pt x="1740" y="174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2" name="Freeform 20"/>
          <p:cNvSpPr/>
          <p:nvPr userDrawn="1"/>
        </p:nvSpPr>
        <p:spPr bwMode="auto">
          <a:xfrm>
            <a:off x="71437" y="2008186"/>
            <a:ext cx="561975" cy="1127125"/>
          </a:xfrm>
          <a:custGeom>
            <a:avLst/>
            <a:gdLst>
              <a:gd name="T0" fmla="*/ 0 w 1565"/>
              <a:gd name="T1" fmla="*/ 1565 h 3130"/>
              <a:gd name="T2" fmla="*/ 1565 w 1565"/>
              <a:gd name="T3" fmla="*/ 0 h 3130"/>
              <a:gd name="T4" fmla="*/ 1565 w 1565"/>
              <a:gd name="T5" fmla="*/ 3130 h 3130"/>
              <a:gd name="T6" fmla="*/ 0 w 1565"/>
              <a:gd name="T7" fmla="*/ 1565 h 3130"/>
            </a:gdLst>
            <a:ahLst/>
            <a:cxnLst>
              <a:cxn ang="0">
                <a:pos x="T0" y="T1"/>
              </a:cxn>
              <a:cxn ang="0">
                <a:pos x="T2" y="T3"/>
              </a:cxn>
              <a:cxn ang="0">
                <a:pos x="T4" y="T5"/>
              </a:cxn>
              <a:cxn ang="0">
                <a:pos x="T6" y="T7"/>
              </a:cxn>
            </a:cxnLst>
            <a:rect l="0" t="0" r="r" b="b"/>
            <a:pathLst>
              <a:path w="1565" h="3130">
                <a:moveTo>
                  <a:pt x="0" y="1565"/>
                </a:moveTo>
                <a:lnTo>
                  <a:pt x="1565" y="0"/>
                </a:lnTo>
                <a:lnTo>
                  <a:pt x="1565" y="3130"/>
                </a:lnTo>
                <a:lnTo>
                  <a:pt x="0" y="156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3" name="Freeform 21"/>
          <p:cNvSpPr/>
          <p:nvPr userDrawn="1"/>
        </p:nvSpPr>
        <p:spPr bwMode="auto">
          <a:xfrm>
            <a:off x="8510588" y="1533524"/>
            <a:ext cx="623888" cy="2076450"/>
          </a:xfrm>
          <a:custGeom>
            <a:avLst/>
            <a:gdLst>
              <a:gd name="T0" fmla="*/ 1740 w 1740"/>
              <a:gd name="T1" fmla="*/ 4033 h 5773"/>
              <a:gd name="T2" fmla="*/ 0 w 1740"/>
              <a:gd name="T3" fmla="*/ 5773 h 5773"/>
              <a:gd name="T4" fmla="*/ 0 w 1740"/>
              <a:gd name="T5" fmla="*/ 0 h 5773"/>
              <a:gd name="T6" fmla="*/ 1740 w 1740"/>
              <a:gd name="T7" fmla="*/ 1740 h 5773"/>
              <a:gd name="T8" fmla="*/ 1740 w 1740"/>
              <a:gd name="T9" fmla="*/ 4033 h 5773"/>
            </a:gdLst>
            <a:ahLst/>
            <a:cxnLst>
              <a:cxn ang="0">
                <a:pos x="T0" y="T1"/>
              </a:cxn>
              <a:cxn ang="0">
                <a:pos x="T2" y="T3"/>
              </a:cxn>
              <a:cxn ang="0">
                <a:pos x="T4" y="T5"/>
              </a:cxn>
              <a:cxn ang="0">
                <a:pos x="T6" y="T7"/>
              </a:cxn>
              <a:cxn ang="0">
                <a:pos x="T8" y="T9"/>
              </a:cxn>
            </a:cxnLst>
            <a:rect l="0" t="0" r="r" b="b"/>
            <a:pathLst>
              <a:path w="1740" h="5773">
                <a:moveTo>
                  <a:pt x="1740" y="4033"/>
                </a:moveTo>
                <a:lnTo>
                  <a:pt x="0" y="5773"/>
                </a:lnTo>
                <a:lnTo>
                  <a:pt x="0" y="0"/>
                </a:lnTo>
                <a:lnTo>
                  <a:pt x="1740" y="1740"/>
                </a:lnTo>
                <a:lnTo>
                  <a:pt x="1740" y="4033"/>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圆角矩形 33"/>
          <p:cNvSpPr/>
          <p:nvPr userDrawn="1"/>
        </p:nvSpPr>
        <p:spPr>
          <a:xfrm>
            <a:off x="303846" y="252411"/>
            <a:ext cx="8536309" cy="4638675"/>
          </a:xfrm>
          <a:prstGeom prst="roundRect">
            <a:avLst>
              <a:gd name="adj" fmla="val 533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grpId="0" nodeType="withEffect">
                                  <p:stCondLst>
                                    <p:cond delay="0"/>
                                  </p:stCondLst>
                                  <p:childTnLst>
                                    <p:anim calcmode="lin" valueType="num">
                                      <p:cBhvr additive="base">
                                        <p:cTn id="6" dur="400"/>
                                        <p:tgtEl>
                                          <p:spTgt spid="10"/>
                                        </p:tgtEl>
                                        <p:attrNameLst>
                                          <p:attrName>ppt_x</p:attrName>
                                        </p:attrNameLst>
                                      </p:cBhvr>
                                      <p:tavLst>
                                        <p:tav tm="0">
                                          <p:val>
                                            <p:strVal val="ppt_x"/>
                                          </p:val>
                                        </p:tav>
                                        <p:tav tm="100000">
                                          <p:val>
                                            <p:strVal val="0-ppt_w/2"/>
                                          </p:val>
                                        </p:tav>
                                      </p:tavLst>
                                    </p:anim>
                                    <p:anim calcmode="lin" valueType="num">
                                      <p:cBhvr additive="base">
                                        <p:cTn id="7" dur="400"/>
                                        <p:tgtEl>
                                          <p:spTgt spid="10"/>
                                        </p:tgtEl>
                                        <p:attrNameLst>
                                          <p:attrName>ppt_y</p:attrName>
                                        </p:attrNameLst>
                                      </p:cBhvr>
                                      <p:tavLst>
                                        <p:tav tm="0">
                                          <p:val>
                                            <p:strVal val="ppt_y"/>
                                          </p:val>
                                        </p:tav>
                                        <p:tav tm="100000">
                                          <p:val>
                                            <p:strVal val="ppt_y"/>
                                          </p:val>
                                        </p:tav>
                                      </p:tavLst>
                                    </p:anim>
                                    <p:set>
                                      <p:cBhvr>
                                        <p:cTn id="8" dur="1" fill="hold">
                                          <p:stCondLst>
                                            <p:cond delay="399"/>
                                          </p:stCondLst>
                                        </p:cTn>
                                        <p:tgtEl>
                                          <p:spTgt spid="10"/>
                                        </p:tgtEl>
                                        <p:attrNameLst>
                                          <p:attrName>style.visibility</p:attrName>
                                        </p:attrNameLst>
                                      </p:cBhvr>
                                      <p:to>
                                        <p:strVal val="hidden"/>
                                      </p:to>
                                    </p:set>
                                  </p:childTnLst>
                                </p:cTn>
                              </p:par>
                              <p:par>
                                <p:cTn id="9" presetID="2" presetClass="exit" presetSubtype="8" fill="hold" grpId="0" nodeType="withEffect">
                                  <p:stCondLst>
                                    <p:cond delay="100"/>
                                  </p:stCondLst>
                                  <p:childTnLst>
                                    <p:anim calcmode="lin" valueType="num">
                                      <p:cBhvr additive="base">
                                        <p:cTn id="10" dur="400"/>
                                        <p:tgtEl>
                                          <p:spTgt spid="11"/>
                                        </p:tgtEl>
                                        <p:attrNameLst>
                                          <p:attrName>ppt_x</p:attrName>
                                        </p:attrNameLst>
                                      </p:cBhvr>
                                      <p:tavLst>
                                        <p:tav tm="0">
                                          <p:val>
                                            <p:strVal val="ppt_x"/>
                                          </p:val>
                                        </p:tav>
                                        <p:tav tm="100000">
                                          <p:val>
                                            <p:strVal val="0-ppt_w/2"/>
                                          </p:val>
                                        </p:tav>
                                      </p:tavLst>
                                    </p:anim>
                                    <p:anim calcmode="lin" valueType="num">
                                      <p:cBhvr additive="base">
                                        <p:cTn id="11" dur="400"/>
                                        <p:tgtEl>
                                          <p:spTgt spid="11"/>
                                        </p:tgtEl>
                                        <p:attrNameLst>
                                          <p:attrName>ppt_y</p:attrName>
                                        </p:attrNameLst>
                                      </p:cBhvr>
                                      <p:tavLst>
                                        <p:tav tm="0">
                                          <p:val>
                                            <p:strVal val="ppt_y"/>
                                          </p:val>
                                        </p:tav>
                                        <p:tav tm="100000">
                                          <p:val>
                                            <p:strVal val="ppt_y"/>
                                          </p:val>
                                        </p:tav>
                                      </p:tavLst>
                                    </p:anim>
                                    <p:set>
                                      <p:cBhvr>
                                        <p:cTn id="12" dur="1" fill="hold">
                                          <p:stCondLst>
                                            <p:cond delay="399"/>
                                          </p:stCondLst>
                                        </p:cTn>
                                        <p:tgtEl>
                                          <p:spTgt spid="11"/>
                                        </p:tgtEl>
                                        <p:attrNameLst>
                                          <p:attrName>style.visibility</p:attrName>
                                        </p:attrNameLst>
                                      </p:cBhvr>
                                      <p:to>
                                        <p:strVal val="hidden"/>
                                      </p:to>
                                    </p:set>
                                  </p:childTnLst>
                                </p:cTn>
                              </p:par>
                              <p:par>
                                <p:cTn id="13" presetID="2" presetClass="exit" presetSubtype="8" fill="hold" grpId="0" nodeType="withEffect">
                                  <p:stCondLst>
                                    <p:cond delay="200"/>
                                  </p:stCondLst>
                                  <p:childTnLst>
                                    <p:anim calcmode="lin" valueType="num">
                                      <p:cBhvr additive="base">
                                        <p:cTn id="14" dur="400"/>
                                        <p:tgtEl>
                                          <p:spTgt spid="12"/>
                                        </p:tgtEl>
                                        <p:attrNameLst>
                                          <p:attrName>ppt_x</p:attrName>
                                        </p:attrNameLst>
                                      </p:cBhvr>
                                      <p:tavLst>
                                        <p:tav tm="0">
                                          <p:val>
                                            <p:strVal val="ppt_x"/>
                                          </p:val>
                                        </p:tav>
                                        <p:tav tm="100000">
                                          <p:val>
                                            <p:strVal val="0-ppt_w/2"/>
                                          </p:val>
                                        </p:tav>
                                      </p:tavLst>
                                    </p:anim>
                                    <p:anim calcmode="lin" valueType="num">
                                      <p:cBhvr additive="base">
                                        <p:cTn id="15" dur="400"/>
                                        <p:tgtEl>
                                          <p:spTgt spid="12"/>
                                        </p:tgtEl>
                                        <p:attrNameLst>
                                          <p:attrName>ppt_y</p:attrName>
                                        </p:attrNameLst>
                                      </p:cBhvr>
                                      <p:tavLst>
                                        <p:tav tm="0">
                                          <p:val>
                                            <p:strVal val="ppt_y"/>
                                          </p:val>
                                        </p:tav>
                                        <p:tav tm="100000">
                                          <p:val>
                                            <p:strVal val="ppt_y"/>
                                          </p:val>
                                        </p:tav>
                                      </p:tavLst>
                                    </p:anim>
                                    <p:set>
                                      <p:cBhvr>
                                        <p:cTn id="16" dur="1" fill="hold">
                                          <p:stCondLst>
                                            <p:cond delay="399"/>
                                          </p:stCondLst>
                                        </p:cTn>
                                        <p:tgtEl>
                                          <p:spTgt spid="12"/>
                                        </p:tgtEl>
                                        <p:attrNameLst>
                                          <p:attrName>style.visibility</p:attrName>
                                        </p:attrNameLst>
                                      </p:cBhvr>
                                      <p:to>
                                        <p:strVal val="hidden"/>
                                      </p:to>
                                    </p:set>
                                  </p:childTnLst>
                                </p:cTn>
                              </p:par>
                              <p:par>
                                <p:cTn id="17" presetID="2" presetClass="exit" presetSubtype="8" fill="hold" grpId="0" nodeType="withEffect">
                                  <p:stCondLst>
                                    <p:cond delay="300"/>
                                  </p:stCondLst>
                                  <p:childTnLst>
                                    <p:anim calcmode="lin" valueType="num">
                                      <p:cBhvr additive="base">
                                        <p:cTn id="18" dur="400"/>
                                        <p:tgtEl>
                                          <p:spTgt spid="13"/>
                                        </p:tgtEl>
                                        <p:attrNameLst>
                                          <p:attrName>ppt_x</p:attrName>
                                        </p:attrNameLst>
                                      </p:cBhvr>
                                      <p:tavLst>
                                        <p:tav tm="0">
                                          <p:val>
                                            <p:strVal val="ppt_x"/>
                                          </p:val>
                                        </p:tav>
                                        <p:tav tm="100000">
                                          <p:val>
                                            <p:strVal val="0-ppt_w/2"/>
                                          </p:val>
                                        </p:tav>
                                      </p:tavLst>
                                    </p:anim>
                                    <p:anim calcmode="lin" valueType="num">
                                      <p:cBhvr additive="base">
                                        <p:cTn id="19" dur="400"/>
                                        <p:tgtEl>
                                          <p:spTgt spid="13"/>
                                        </p:tgtEl>
                                        <p:attrNameLst>
                                          <p:attrName>ppt_y</p:attrName>
                                        </p:attrNameLst>
                                      </p:cBhvr>
                                      <p:tavLst>
                                        <p:tav tm="0">
                                          <p:val>
                                            <p:strVal val="ppt_y"/>
                                          </p:val>
                                        </p:tav>
                                        <p:tav tm="100000">
                                          <p:val>
                                            <p:strVal val="ppt_y"/>
                                          </p:val>
                                        </p:tav>
                                      </p:tavLst>
                                    </p:anim>
                                    <p:set>
                                      <p:cBhvr>
                                        <p:cTn id="20" dur="1" fill="hold">
                                          <p:stCondLst>
                                            <p:cond delay="399"/>
                                          </p:stCondLst>
                                        </p:cTn>
                                        <p:tgtEl>
                                          <p:spTgt spid="13"/>
                                        </p:tgtEl>
                                        <p:attrNameLst>
                                          <p:attrName>style.visibility</p:attrName>
                                        </p:attrNameLst>
                                      </p:cBhvr>
                                      <p:to>
                                        <p:strVal val="hidden"/>
                                      </p:to>
                                    </p:set>
                                  </p:childTnLst>
                                </p:cTn>
                              </p:par>
                              <p:par>
                                <p:cTn id="21" presetID="2" presetClass="exit" presetSubtype="8" fill="hold" grpId="0" nodeType="withEffect">
                                  <p:stCondLst>
                                    <p:cond delay="400"/>
                                  </p:stCondLst>
                                  <p:childTnLst>
                                    <p:anim calcmode="lin" valueType="num">
                                      <p:cBhvr additive="base">
                                        <p:cTn id="22" dur="400"/>
                                        <p:tgtEl>
                                          <p:spTgt spid="14"/>
                                        </p:tgtEl>
                                        <p:attrNameLst>
                                          <p:attrName>ppt_x</p:attrName>
                                        </p:attrNameLst>
                                      </p:cBhvr>
                                      <p:tavLst>
                                        <p:tav tm="0">
                                          <p:val>
                                            <p:strVal val="ppt_x"/>
                                          </p:val>
                                        </p:tav>
                                        <p:tav tm="100000">
                                          <p:val>
                                            <p:strVal val="0-ppt_w/2"/>
                                          </p:val>
                                        </p:tav>
                                      </p:tavLst>
                                    </p:anim>
                                    <p:anim calcmode="lin" valueType="num">
                                      <p:cBhvr additive="base">
                                        <p:cTn id="23" dur="400"/>
                                        <p:tgtEl>
                                          <p:spTgt spid="14"/>
                                        </p:tgtEl>
                                        <p:attrNameLst>
                                          <p:attrName>ppt_y</p:attrName>
                                        </p:attrNameLst>
                                      </p:cBhvr>
                                      <p:tavLst>
                                        <p:tav tm="0">
                                          <p:val>
                                            <p:strVal val="ppt_y"/>
                                          </p:val>
                                        </p:tav>
                                        <p:tav tm="100000">
                                          <p:val>
                                            <p:strVal val="ppt_y"/>
                                          </p:val>
                                        </p:tav>
                                      </p:tavLst>
                                    </p:anim>
                                    <p:set>
                                      <p:cBhvr>
                                        <p:cTn id="24" dur="1" fill="hold">
                                          <p:stCondLst>
                                            <p:cond delay="399"/>
                                          </p:stCondLst>
                                        </p:cTn>
                                        <p:tgtEl>
                                          <p:spTgt spid="14"/>
                                        </p:tgtEl>
                                        <p:attrNameLst>
                                          <p:attrName>style.visibility</p:attrName>
                                        </p:attrNameLst>
                                      </p:cBhvr>
                                      <p:to>
                                        <p:strVal val="hidden"/>
                                      </p:to>
                                    </p:set>
                                  </p:childTnLst>
                                </p:cTn>
                              </p:par>
                              <p:par>
                                <p:cTn id="25" presetID="2" presetClass="exit" presetSubtype="8" fill="hold" grpId="0" nodeType="withEffect">
                                  <p:stCondLst>
                                    <p:cond delay="500"/>
                                  </p:stCondLst>
                                  <p:childTnLst>
                                    <p:anim calcmode="lin" valueType="num">
                                      <p:cBhvr additive="base">
                                        <p:cTn id="26" dur="400"/>
                                        <p:tgtEl>
                                          <p:spTgt spid="15"/>
                                        </p:tgtEl>
                                        <p:attrNameLst>
                                          <p:attrName>ppt_x</p:attrName>
                                        </p:attrNameLst>
                                      </p:cBhvr>
                                      <p:tavLst>
                                        <p:tav tm="0">
                                          <p:val>
                                            <p:strVal val="ppt_x"/>
                                          </p:val>
                                        </p:tav>
                                        <p:tav tm="100000">
                                          <p:val>
                                            <p:strVal val="0-ppt_w/2"/>
                                          </p:val>
                                        </p:tav>
                                      </p:tavLst>
                                    </p:anim>
                                    <p:anim calcmode="lin" valueType="num">
                                      <p:cBhvr additive="base">
                                        <p:cTn id="27" dur="400"/>
                                        <p:tgtEl>
                                          <p:spTgt spid="15"/>
                                        </p:tgtEl>
                                        <p:attrNameLst>
                                          <p:attrName>ppt_y</p:attrName>
                                        </p:attrNameLst>
                                      </p:cBhvr>
                                      <p:tavLst>
                                        <p:tav tm="0">
                                          <p:val>
                                            <p:strVal val="ppt_y"/>
                                          </p:val>
                                        </p:tav>
                                        <p:tav tm="100000">
                                          <p:val>
                                            <p:strVal val="ppt_y"/>
                                          </p:val>
                                        </p:tav>
                                      </p:tavLst>
                                    </p:anim>
                                    <p:set>
                                      <p:cBhvr>
                                        <p:cTn id="28" dur="1" fill="hold">
                                          <p:stCondLst>
                                            <p:cond delay="399"/>
                                          </p:stCondLst>
                                        </p:cTn>
                                        <p:tgtEl>
                                          <p:spTgt spid="15"/>
                                        </p:tgtEl>
                                        <p:attrNameLst>
                                          <p:attrName>style.visibility</p:attrName>
                                        </p:attrNameLst>
                                      </p:cBhvr>
                                      <p:to>
                                        <p:strVal val="hidden"/>
                                      </p:to>
                                    </p:set>
                                  </p:childTnLst>
                                </p:cTn>
                              </p:par>
                              <p:par>
                                <p:cTn id="29" presetID="2" presetClass="exit" presetSubtype="8" fill="hold" grpId="0" nodeType="withEffect">
                                  <p:stCondLst>
                                    <p:cond delay="600"/>
                                  </p:stCondLst>
                                  <p:childTnLst>
                                    <p:anim calcmode="lin" valueType="num">
                                      <p:cBhvr additive="base">
                                        <p:cTn id="30" dur="400"/>
                                        <p:tgtEl>
                                          <p:spTgt spid="24"/>
                                        </p:tgtEl>
                                        <p:attrNameLst>
                                          <p:attrName>ppt_x</p:attrName>
                                        </p:attrNameLst>
                                      </p:cBhvr>
                                      <p:tavLst>
                                        <p:tav tm="0">
                                          <p:val>
                                            <p:strVal val="ppt_x"/>
                                          </p:val>
                                        </p:tav>
                                        <p:tav tm="100000">
                                          <p:val>
                                            <p:strVal val="0-ppt_w/2"/>
                                          </p:val>
                                        </p:tav>
                                      </p:tavLst>
                                    </p:anim>
                                    <p:anim calcmode="lin" valueType="num">
                                      <p:cBhvr additive="base">
                                        <p:cTn id="31" dur="400"/>
                                        <p:tgtEl>
                                          <p:spTgt spid="24"/>
                                        </p:tgtEl>
                                        <p:attrNameLst>
                                          <p:attrName>ppt_y</p:attrName>
                                        </p:attrNameLst>
                                      </p:cBhvr>
                                      <p:tavLst>
                                        <p:tav tm="0">
                                          <p:val>
                                            <p:strVal val="ppt_y"/>
                                          </p:val>
                                        </p:tav>
                                        <p:tav tm="100000">
                                          <p:val>
                                            <p:strVal val="ppt_y"/>
                                          </p:val>
                                        </p:tav>
                                      </p:tavLst>
                                    </p:anim>
                                    <p:set>
                                      <p:cBhvr>
                                        <p:cTn id="32" dur="1" fill="hold">
                                          <p:stCondLst>
                                            <p:cond delay="399"/>
                                          </p:stCondLst>
                                        </p:cTn>
                                        <p:tgtEl>
                                          <p:spTgt spid="24"/>
                                        </p:tgtEl>
                                        <p:attrNameLst>
                                          <p:attrName>style.visibility</p:attrName>
                                        </p:attrNameLst>
                                      </p:cBhvr>
                                      <p:to>
                                        <p:strVal val="hidden"/>
                                      </p:to>
                                    </p:set>
                                  </p:childTnLst>
                                </p:cTn>
                              </p:par>
                              <p:par>
                                <p:cTn id="33" presetID="2" presetClass="exit" presetSubtype="8" fill="hold" grpId="0" nodeType="withEffect">
                                  <p:stCondLst>
                                    <p:cond delay="700"/>
                                  </p:stCondLst>
                                  <p:childTnLst>
                                    <p:anim calcmode="lin" valueType="num">
                                      <p:cBhvr additive="base">
                                        <p:cTn id="34" dur="400"/>
                                        <p:tgtEl>
                                          <p:spTgt spid="25"/>
                                        </p:tgtEl>
                                        <p:attrNameLst>
                                          <p:attrName>ppt_x</p:attrName>
                                        </p:attrNameLst>
                                      </p:cBhvr>
                                      <p:tavLst>
                                        <p:tav tm="0">
                                          <p:val>
                                            <p:strVal val="ppt_x"/>
                                          </p:val>
                                        </p:tav>
                                        <p:tav tm="100000">
                                          <p:val>
                                            <p:strVal val="0-ppt_w/2"/>
                                          </p:val>
                                        </p:tav>
                                      </p:tavLst>
                                    </p:anim>
                                    <p:anim calcmode="lin" valueType="num">
                                      <p:cBhvr additive="base">
                                        <p:cTn id="35" dur="400"/>
                                        <p:tgtEl>
                                          <p:spTgt spid="25"/>
                                        </p:tgtEl>
                                        <p:attrNameLst>
                                          <p:attrName>ppt_y</p:attrName>
                                        </p:attrNameLst>
                                      </p:cBhvr>
                                      <p:tavLst>
                                        <p:tav tm="0">
                                          <p:val>
                                            <p:strVal val="ppt_y"/>
                                          </p:val>
                                        </p:tav>
                                        <p:tav tm="100000">
                                          <p:val>
                                            <p:strVal val="ppt_y"/>
                                          </p:val>
                                        </p:tav>
                                      </p:tavLst>
                                    </p:anim>
                                    <p:set>
                                      <p:cBhvr>
                                        <p:cTn id="36" dur="1" fill="hold">
                                          <p:stCondLst>
                                            <p:cond delay="399"/>
                                          </p:stCondLst>
                                        </p:cTn>
                                        <p:tgtEl>
                                          <p:spTgt spid="25"/>
                                        </p:tgtEl>
                                        <p:attrNameLst>
                                          <p:attrName>style.visibility</p:attrName>
                                        </p:attrNameLst>
                                      </p:cBhvr>
                                      <p:to>
                                        <p:strVal val="hidden"/>
                                      </p:to>
                                    </p:set>
                                  </p:childTnLst>
                                </p:cTn>
                              </p:par>
                              <p:par>
                                <p:cTn id="37" presetID="2" presetClass="exit" presetSubtype="8" fill="hold" grpId="0" nodeType="withEffect">
                                  <p:stCondLst>
                                    <p:cond delay="800"/>
                                  </p:stCondLst>
                                  <p:childTnLst>
                                    <p:anim calcmode="lin" valueType="num">
                                      <p:cBhvr additive="base">
                                        <p:cTn id="38" dur="400"/>
                                        <p:tgtEl>
                                          <p:spTgt spid="26"/>
                                        </p:tgtEl>
                                        <p:attrNameLst>
                                          <p:attrName>ppt_x</p:attrName>
                                        </p:attrNameLst>
                                      </p:cBhvr>
                                      <p:tavLst>
                                        <p:tav tm="0">
                                          <p:val>
                                            <p:strVal val="ppt_x"/>
                                          </p:val>
                                        </p:tav>
                                        <p:tav tm="100000">
                                          <p:val>
                                            <p:strVal val="0-ppt_w/2"/>
                                          </p:val>
                                        </p:tav>
                                      </p:tavLst>
                                    </p:anim>
                                    <p:anim calcmode="lin" valueType="num">
                                      <p:cBhvr additive="base">
                                        <p:cTn id="39" dur="400"/>
                                        <p:tgtEl>
                                          <p:spTgt spid="26"/>
                                        </p:tgtEl>
                                        <p:attrNameLst>
                                          <p:attrName>ppt_y</p:attrName>
                                        </p:attrNameLst>
                                      </p:cBhvr>
                                      <p:tavLst>
                                        <p:tav tm="0">
                                          <p:val>
                                            <p:strVal val="ppt_y"/>
                                          </p:val>
                                        </p:tav>
                                        <p:tav tm="100000">
                                          <p:val>
                                            <p:strVal val="ppt_y"/>
                                          </p:val>
                                        </p:tav>
                                      </p:tavLst>
                                    </p:anim>
                                    <p:set>
                                      <p:cBhvr>
                                        <p:cTn id="40" dur="1" fill="hold">
                                          <p:stCondLst>
                                            <p:cond delay="399"/>
                                          </p:stCondLst>
                                        </p:cTn>
                                        <p:tgtEl>
                                          <p:spTgt spid="26"/>
                                        </p:tgtEl>
                                        <p:attrNameLst>
                                          <p:attrName>style.visibility</p:attrName>
                                        </p:attrNameLst>
                                      </p:cBhvr>
                                      <p:to>
                                        <p:strVal val="hidden"/>
                                      </p:to>
                                    </p:se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childTnLst>
                                </p:cTn>
                              </p:par>
                              <p:par>
                                <p:cTn id="46" presetID="2" presetClass="entr" presetSubtype="8" decel="6000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1000" fill="hold"/>
                                        <p:tgtEl>
                                          <p:spTgt spid="28"/>
                                        </p:tgtEl>
                                        <p:attrNameLst>
                                          <p:attrName>ppt_x</p:attrName>
                                        </p:attrNameLst>
                                      </p:cBhvr>
                                      <p:tavLst>
                                        <p:tav tm="0">
                                          <p:val>
                                            <p:strVal val="0-#ppt_w/2"/>
                                          </p:val>
                                        </p:tav>
                                        <p:tav tm="100000">
                                          <p:val>
                                            <p:strVal val="#ppt_x"/>
                                          </p:val>
                                        </p:tav>
                                      </p:tavLst>
                                    </p:anim>
                                    <p:anim calcmode="lin" valueType="num">
                                      <p:cBhvr additive="base">
                                        <p:cTn id="49" dur="1000" fill="hold"/>
                                        <p:tgtEl>
                                          <p:spTgt spid="28"/>
                                        </p:tgtEl>
                                        <p:attrNameLst>
                                          <p:attrName>ppt_y</p:attrName>
                                        </p:attrNameLst>
                                      </p:cBhvr>
                                      <p:tavLst>
                                        <p:tav tm="0">
                                          <p:val>
                                            <p:strVal val="#ppt_y"/>
                                          </p:val>
                                        </p:tav>
                                        <p:tav tm="100000">
                                          <p:val>
                                            <p:strVal val="#ppt_y"/>
                                          </p:val>
                                        </p:tav>
                                      </p:tavLst>
                                    </p:anim>
                                  </p:childTnLst>
                                </p:cTn>
                              </p:par>
                              <p:par>
                                <p:cTn id="50" presetID="2" presetClass="entr" presetSubtype="8" decel="6000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1000" fill="hold"/>
                                        <p:tgtEl>
                                          <p:spTgt spid="29"/>
                                        </p:tgtEl>
                                        <p:attrNameLst>
                                          <p:attrName>ppt_x</p:attrName>
                                        </p:attrNameLst>
                                      </p:cBhvr>
                                      <p:tavLst>
                                        <p:tav tm="0">
                                          <p:val>
                                            <p:strVal val="0-#ppt_w/2"/>
                                          </p:val>
                                        </p:tav>
                                        <p:tav tm="100000">
                                          <p:val>
                                            <p:strVal val="#ppt_x"/>
                                          </p:val>
                                        </p:tav>
                                      </p:tavLst>
                                    </p:anim>
                                    <p:anim calcmode="lin" valueType="num">
                                      <p:cBhvr additive="base">
                                        <p:cTn id="53" dur="1000" fill="hold"/>
                                        <p:tgtEl>
                                          <p:spTgt spid="29"/>
                                        </p:tgtEl>
                                        <p:attrNameLst>
                                          <p:attrName>ppt_y</p:attrName>
                                        </p:attrNameLst>
                                      </p:cBhvr>
                                      <p:tavLst>
                                        <p:tav tm="0">
                                          <p:val>
                                            <p:strVal val="#ppt_y"/>
                                          </p:val>
                                        </p:tav>
                                        <p:tav tm="100000">
                                          <p:val>
                                            <p:strVal val="#ppt_y"/>
                                          </p:val>
                                        </p:tav>
                                      </p:tavLst>
                                    </p:anim>
                                  </p:childTnLst>
                                </p:cTn>
                              </p:par>
                              <p:par>
                                <p:cTn id="54" presetID="2" presetClass="entr" presetSubtype="8" decel="60000"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0" fill="hold"/>
                                        <p:tgtEl>
                                          <p:spTgt spid="32"/>
                                        </p:tgtEl>
                                        <p:attrNameLst>
                                          <p:attrName>ppt_x</p:attrName>
                                        </p:attrNameLst>
                                      </p:cBhvr>
                                      <p:tavLst>
                                        <p:tav tm="0">
                                          <p:val>
                                            <p:strVal val="0-#ppt_w/2"/>
                                          </p:val>
                                        </p:tav>
                                        <p:tav tm="100000">
                                          <p:val>
                                            <p:strVal val="#ppt_x"/>
                                          </p:val>
                                        </p:tav>
                                      </p:tavLst>
                                    </p:anim>
                                    <p:anim calcmode="lin" valueType="num">
                                      <p:cBhvr additive="base">
                                        <p:cTn id="57" dur="1000" fill="hold"/>
                                        <p:tgtEl>
                                          <p:spTgt spid="32"/>
                                        </p:tgtEl>
                                        <p:attrNameLst>
                                          <p:attrName>ppt_y</p:attrName>
                                        </p:attrNameLst>
                                      </p:cBhvr>
                                      <p:tavLst>
                                        <p:tav tm="0">
                                          <p:val>
                                            <p:strVal val="#ppt_y"/>
                                          </p:val>
                                        </p:tav>
                                        <p:tav tm="100000">
                                          <p:val>
                                            <p:strVal val="#ppt_y"/>
                                          </p:val>
                                        </p:tav>
                                      </p:tavLst>
                                    </p:anim>
                                  </p:childTnLst>
                                </p:cTn>
                              </p:par>
                              <p:par>
                                <p:cTn id="58" presetID="2" presetClass="entr" presetSubtype="2" decel="6000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additive="base">
                                        <p:cTn id="60" dur="1000" fill="hold"/>
                                        <p:tgtEl>
                                          <p:spTgt spid="30"/>
                                        </p:tgtEl>
                                        <p:attrNameLst>
                                          <p:attrName>ppt_x</p:attrName>
                                        </p:attrNameLst>
                                      </p:cBhvr>
                                      <p:tavLst>
                                        <p:tav tm="0">
                                          <p:val>
                                            <p:strVal val="1+#ppt_w/2"/>
                                          </p:val>
                                        </p:tav>
                                        <p:tav tm="100000">
                                          <p:val>
                                            <p:strVal val="#ppt_x"/>
                                          </p:val>
                                        </p:tav>
                                      </p:tavLst>
                                    </p:anim>
                                    <p:anim calcmode="lin" valueType="num">
                                      <p:cBhvr additive="base">
                                        <p:cTn id="61" dur="1000" fill="hold"/>
                                        <p:tgtEl>
                                          <p:spTgt spid="30"/>
                                        </p:tgtEl>
                                        <p:attrNameLst>
                                          <p:attrName>ppt_y</p:attrName>
                                        </p:attrNameLst>
                                      </p:cBhvr>
                                      <p:tavLst>
                                        <p:tav tm="0">
                                          <p:val>
                                            <p:strVal val="#ppt_y"/>
                                          </p:val>
                                        </p:tav>
                                        <p:tav tm="100000">
                                          <p:val>
                                            <p:strVal val="#ppt_y"/>
                                          </p:val>
                                        </p:tav>
                                      </p:tavLst>
                                    </p:anim>
                                  </p:childTnLst>
                                </p:cTn>
                              </p:par>
                              <p:par>
                                <p:cTn id="62" presetID="2" presetClass="entr" presetSubtype="2" decel="6000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additive="base">
                                        <p:cTn id="64" dur="1000" fill="hold"/>
                                        <p:tgtEl>
                                          <p:spTgt spid="31"/>
                                        </p:tgtEl>
                                        <p:attrNameLst>
                                          <p:attrName>ppt_x</p:attrName>
                                        </p:attrNameLst>
                                      </p:cBhvr>
                                      <p:tavLst>
                                        <p:tav tm="0">
                                          <p:val>
                                            <p:strVal val="1+#ppt_w/2"/>
                                          </p:val>
                                        </p:tav>
                                        <p:tav tm="100000">
                                          <p:val>
                                            <p:strVal val="#ppt_x"/>
                                          </p:val>
                                        </p:tav>
                                      </p:tavLst>
                                    </p:anim>
                                    <p:anim calcmode="lin" valueType="num">
                                      <p:cBhvr additive="base">
                                        <p:cTn id="65" dur="1000" fill="hold"/>
                                        <p:tgtEl>
                                          <p:spTgt spid="31"/>
                                        </p:tgtEl>
                                        <p:attrNameLst>
                                          <p:attrName>ppt_y</p:attrName>
                                        </p:attrNameLst>
                                      </p:cBhvr>
                                      <p:tavLst>
                                        <p:tav tm="0">
                                          <p:val>
                                            <p:strVal val="#ppt_y"/>
                                          </p:val>
                                        </p:tav>
                                        <p:tav tm="100000">
                                          <p:val>
                                            <p:strVal val="#ppt_y"/>
                                          </p:val>
                                        </p:tav>
                                      </p:tavLst>
                                    </p:anim>
                                  </p:childTnLst>
                                </p:cTn>
                              </p:par>
                              <p:par>
                                <p:cTn id="66" presetID="2" presetClass="entr" presetSubtype="2" decel="60000"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additive="base">
                                        <p:cTn id="68" dur="1000" fill="hold"/>
                                        <p:tgtEl>
                                          <p:spTgt spid="33"/>
                                        </p:tgtEl>
                                        <p:attrNameLst>
                                          <p:attrName>ppt_x</p:attrName>
                                        </p:attrNameLst>
                                      </p:cBhvr>
                                      <p:tavLst>
                                        <p:tav tm="0">
                                          <p:val>
                                            <p:strVal val="1+#ppt_w/2"/>
                                          </p:val>
                                        </p:tav>
                                        <p:tav tm="100000">
                                          <p:val>
                                            <p:strVal val="#ppt_x"/>
                                          </p:val>
                                        </p:tav>
                                      </p:tavLst>
                                    </p:anim>
                                    <p:anim calcmode="lin" valueType="num">
                                      <p:cBhvr additive="base">
                                        <p:cTn id="69"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4" grpId="0" animBg="1"/>
      <p:bldP spid="25" grpId="0" animBg="1"/>
      <p:bldP spid="26" grpId="0" animBg="1"/>
      <p:bldP spid="28" grpId="0" animBg="1"/>
      <p:bldP spid="29" grpId="0" animBg="1"/>
      <p:bldP spid="30" grpId="0" animBg="1"/>
      <p:bldP spid="31" grpId="0" animBg="1"/>
      <p:bldP spid="32" grpId="0" animBg="1"/>
      <p:bldP spid="33" grpId="0" animBg="1"/>
      <p:bldP spid="34"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3" y="0"/>
            <a:ext cx="9141292" cy="5143500"/>
          </a:xfrm>
          <a:prstGeom prst="rect">
            <a:avLst/>
          </a:prstGeom>
        </p:spPr>
      </p:pic>
      <p:sp>
        <p:nvSpPr>
          <p:cNvPr id="18" name="Freeform 16"/>
          <p:cNvSpPr/>
          <p:nvPr userDrawn="1"/>
        </p:nvSpPr>
        <p:spPr bwMode="auto">
          <a:xfrm>
            <a:off x="9525" y="2008188"/>
            <a:ext cx="623888" cy="1752600"/>
          </a:xfrm>
          <a:custGeom>
            <a:avLst/>
            <a:gdLst>
              <a:gd name="T0" fmla="*/ 1740 w 1740"/>
              <a:gd name="T1" fmla="*/ 3134 h 4873"/>
              <a:gd name="T2" fmla="*/ 0 w 1740"/>
              <a:gd name="T3" fmla="*/ 4873 h 4873"/>
              <a:gd name="T4" fmla="*/ 0 w 1740"/>
              <a:gd name="T5" fmla="*/ 1740 h 4873"/>
              <a:gd name="T6" fmla="*/ 1740 w 1740"/>
              <a:gd name="T7" fmla="*/ 0 h 4873"/>
              <a:gd name="T8" fmla="*/ 1740 w 1740"/>
              <a:gd name="T9" fmla="*/ 3134 h 4873"/>
            </a:gdLst>
            <a:ahLst/>
            <a:cxnLst>
              <a:cxn ang="0">
                <a:pos x="T0" y="T1"/>
              </a:cxn>
              <a:cxn ang="0">
                <a:pos x="T2" y="T3"/>
              </a:cxn>
              <a:cxn ang="0">
                <a:pos x="T4" y="T5"/>
              </a:cxn>
              <a:cxn ang="0">
                <a:pos x="T6" y="T7"/>
              </a:cxn>
              <a:cxn ang="0">
                <a:pos x="T8" y="T9"/>
              </a:cxn>
            </a:cxnLst>
            <a:rect l="0" t="0" r="r" b="b"/>
            <a:pathLst>
              <a:path w="1740" h="4873">
                <a:moveTo>
                  <a:pt x="1740" y="3134"/>
                </a:moveTo>
                <a:lnTo>
                  <a:pt x="0" y="4873"/>
                </a:lnTo>
                <a:lnTo>
                  <a:pt x="0" y="1740"/>
                </a:lnTo>
                <a:lnTo>
                  <a:pt x="1740" y="0"/>
                </a:lnTo>
                <a:lnTo>
                  <a:pt x="1740" y="3134"/>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19" name="Freeform 17"/>
          <p:cNvSpPr/>
          <p:nvPr userDrawn="1"/>
        </p:nvSpPr>
        <p:spPr bwMode="auto">
          <a:xfrm>
            <a:off x="9525" y="1382713"/>
            <a:ext cx="623888" cy="1752600"/>
          </a:xfrm>
          <a:custGeom>
            <a:avLst/>
            <a:gdLst>
              <a:gd name="T0" fmla="*/ 1740 w 1740"/>
              <a:gd name="T1" fmla="*/ 1740 h 4873"/>
              <a:gd name="T2" fmla="*/ 0 w 1740"/>
              <a:gd name="T3" fmla="*/ 0 h 4873"/>
              <a:gd name="T4" fmla="*/ 0 w 1740"/>
              <a:gd name="T5" fmla="*/ 3134 h 4873"/>
              <a:gd name="T6" fmla="*/ 1740 w 1740"/>
              <a:gd name="T7" fmla="*/ 4873 h 4873"/>
              <a:gd name="T8" fmla="*/ 1740 w 1740"/>
              <a:gd name="T9" fmla="*/ 1740 h 4873"/>
            </a:gdLst>
            <a:ahLst/>
            <a:cxnLst>
              <a:cxn ang="0">
                <a:pos x="T0" y="T1"/>
              </a:cxn>
              <a:cxn ang="0">
                <a:pos x="T2" y="T3"/>
              </a:cxn>
              <a:cxn ang="0">
                <a:pos x="T4" y="T5"/>
              </a:cxn>
              <a:cxn ang="0">
                <a:pos x="T6" y="T7"/>
              </a:cxn>
              <a:cxn ang="0">
                <a:pos x="T8" y="T9"/>
              </a:cxn>
            </a:cxnLst>
            <a:rect l="0" t="0" r="r" b="b"/>
            <a:pathLst>
              <a:path w="1740" h="4873">
                <a:moveTo>
                  <a:pt x="1740" y="1740"/>
                </a:moveTo>
                <a:lnTo>
                  <a:pt x="0" y="0"/>
                </a:lnTo>
                <a:lnTo>
                  <a:pt x="0" y="3134"/>
                </a:lnTo>
                <a:lnTo>
                  <a:pt x="1740" y="4873"/>
                </a:lnTo>
                <a:lnTo>
                  <a:pt x="1740" y="174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20" name="Freeform 18"/>
          <p:cNvSpPr/>
          <p:nvPr userDrawn="1"/>
        </p:nvSpPr>
        <p:spPr bwMode="auto">
          <a:xfrm>
            <a:off x="8510588" y="908051"/>
            <a:ext cx="623888" cy="2701925"/>
          </a:xfrm>
          <a:custGeom>
            <a:avLst/>
            <a:gdLst>
              <a:gd name="T0" fmla="*/ 1740 w 1740"/>
              <a:gd name="T1" fmla="*/ 5775 h 7515"/>
              <a:gd name="T2" fmla="*/ 0 w 1740"/>
              <a:gd name="T3" fmla="*/ 7515 h 7515"/>
              <a:gd name="T4" fmla="*/ 0 w 1740"/>
              <a:gd name="T5" fmla="*/ 1740 h 7515"/>
              <a:gd name="T6" fmla="*/ 1740 w 1740"/>
              <a:gd name="T7" fmla="*/ 0 h 7515"/>
              <a:gd name="T8" fmla="*/ 1740 w 1740"/>
              <a:gd name="T9" fmla="*/ 5775 h 7515"/>
            </a:gdLst>
            <a:ahLst/>
            <a:cxnLst>
              <a:cxn ang="0">
                <a:pos x="T0" y="T1"/>
              </a:cxn>
              <a:cxn ang="0">
                <a:pos x="T2" y="T3"/>
              </a:cxn>
              <a:cxn ang="0">
                <a:pos x="T4" y="T5"/>
              </a:cxn>
              <a:cxn ang="0">
                <a:pos x="T6" y="T7"/>
              </a:cxn>
              <a:cxn ang="0">
                <a:pos x="T8" y="T9"/>
              </a:cxn>
            </a:cxnLst>
            <a:rect l="0" t="0" r="r" b="b"/>
            <a:pathLst>
              <a:path w="1740" h="7515">
                <a:moveTo>
                  <a:pt x="1740" y="5775"/>
                </a:moveTo>
                <a:lnTo>
                  <a:pt x="0" y="7515"/>
                </a:lnTo>
                <a:lnTo>
                  <a:pt x="0" y="1740"/>
                </a:lnTo>
                <a:lnTo>
                  <a:pt x="1740" y="0"/>
                </a:lnTo>
                <a:lnTo>
                  <a:pt x="1740" y="5775"/>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1" name="Freeform 19"/>
          <p:cNvSpPr/>
          <p:nvPr userDrawn="1"/>
        </p:nvSpPr>
        <p:spPr bwMode="auto">
          <a:xfrm>
            <a:off x="8510588" y="1533526"/>
            <a:ext cx="623888" cy="2703513"/>
          </a:xfrm>
          <a:custGeom>
            <a:avLst/>
            <a:gdLst>
              <a:gd name="T0" fmla="*/ 1740 w 1740"/>
              <a:gd name="T1" fmla="*/ 1740 h 7515"/>
              <a:gd name="T2" fmla="*/ 0 w 1740"/>
              <a:gd name="T3" fmla="*/ 0 h 7515"/>
              <a:gd name="T4" fmla="*/ 0 w 1740"/>
              <a:gd name="T5" fmla="*/ 5775 h 7515"/>
              <a:gd name="T6" fmla="*/ 1740 w 1740"/>
              <a:gd name="T7" fmla="*/ 7515 h 7515"/>
              <a:gd name="T8" fmla="*/ 1740 w 1740"/>
              <a:gd name="T9" fmla="*/ 1740 h 7515"/>
            </a:gdLst>
            <a:ahLst/>
            <a:cxnLst>
              <a:cxn ang="0">
                <a:pos x="T0" y="T1"/>
              </a:cxn>
              <a:cxn ang="0">
                <a:pos x="T2" y="T3"/>
              </a:cxn>
              <a:cxn ang="0">
                <a:pos x="T4" y="T5"/>
              </a:cxn>
              <a:cxn ang="0">
                <a:pos x="T6" y="T7"/>
              </a:cxn>
              <a:cxn ang="0">
                <a:pos x="T8" y="T9"/>
              </a:cxn>
            </a:cxnLst>
            <a:rect l="0" t="0" r="r" b="b"/>
            <a:pathLst>
              <a:path w="1740" h="7515">
                <a:moveTo>
                  <a:pt x="1740" y="1740"/>
                </a:moveTo>
                <a:lnTo>
                  <a:pt x="0" y="0"/>
                </a:lnTo>
                <a:lnTo>
                  <a:pt x="0" y="5775"/>
                </a:lnTo>
                <a:lnTo>
                  <a:pt x="1740" y="7515"/>
                </a:lnTo>
                <a:lnTo>
                  <a:pt x="1740" y="174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22" name="Freeform 20"/>
          <p:cNvSpPr/>
          <p:nvPr userDrawn="1"/>
        </p:nvSpPr>
        <p:spPr bwMode="auto">
          <a:xfrm>
            <a:off x="71437" y="2008188"/>
            <a:ext cx="561975" cy="1127125"/>
          </a:xfrm>
          <a:custGeom>
            <a:avLst/>
            <a:gdLst>
              <a:gd name="T0" fmla="*/ 0 w 1565"/>
              <a:gd name="T1" fmla="*/ 1565 h 3130"/>
              <a:gd name="T2" fmla="*/ 1565 w 1565"/>
              <a:gd name="T3" fmla="*/ 0 h 3130"/>
              <a:gd name="T4" fmla="*/ 1565 w 1565"/>
              <a:gd name="T5" fmla="*/ 3130 h 3130"/>
              <a:gd name="T6" fmla="*/ 0 w 1565"/>
              <a:gd name="T7" fmla="*/ 1565 h 3130"/>
            </a:gdLst>
            <a:ahLst/>
            <a:cxnLst>
              <a:cxn ang="0">
                <a:pos x="T0" y="T1"/>
              </a:cxn>
              <a:cxn ang="0">
                <a:pos x="T2" y="T3"/>
              </a:cxn>
              <a:cxn ang="0">
                <a:pos x="T4" y="T5"/>
              </a:cxn>
              <a:cxn ang="0">
                <a:pos x="T6" y="T7"/>
              </a:cxn>
            </a:cxnLst>
            <a:rect l="0" t="0" r="r" b="b"/>
            <a:pathLst>
              <a:path w="1565" h="3130">
                <a:moveTo>
                  <a:pt x="0" y="1565"/>
                </a:moveTo>
                <a:lnTo>
                  <a:pt x="1565" y="0"/>
                </a:lnTo>
                <a:lnTo>
                  <a:pt x="1565" y="3130"/>
                </a:lnTo>
                <a:lnTo>
                  <a:pt x="0" y="156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Freeform 21"/>
          <p:cNvSpPr/>
          <p:nvPr userDrawn="1"/>
        </p:nvSpPr>
        <p:spPr bwMode="auto">
          <a:xfrm>
            <a:off x="8510588" y="1533526"/>
            <a:ext cx="623888" cy="2076450"/>
          </a:xfrm>
          <a:custGeom>
            <a:avLst/>
            <a:gdLst>
              <a:gd name="T0" fmla="*/ 1740 w 1740"/>
              <a:gd name="T1" fmla="*/ 4033 h 5773"/>
              <a:gd name="T2" fmla="*/ 0 w 1740"/>
              <a:gd name="T3" fmla="*/ 5773 h 5773"/>
              <a:gd name="T4" fmla="*/ 0 w 1740"/>
              <a:gd name="T5" fmla="*/ 0 h 5773"/>
              <a:gd name="T6" fmla="*/ 1740 w 1740"/>
              <a:gd name="T7" fmla="*/ 1740 h 5773"/>
              <a:gd name="T8" fmla="*/ 1740 w 1740"/>
              <a:gd name="T9" fmla="*/ 4033 h 5773"/>
            </a:gdLst>
            <a:ahLst/>
            <a:cxnLst>
              <a:cxn ang="0">
                <a:pos x="T0" y="T1"/>
              </a:cxn>
              <a:cxn ang="0">
                <a:pos x="T2" y="T3"/>
              </a:cxn>
              <a:cxn ang="0">
                <a:pos x="T4" y="T5"/>
              </a:cxn>
              <a:cxn ang="0">
                <a:pos x="T6" y="T7"/>
              </a:cxn>
              <a:cxn ang="0">
                <a:pos x="T8" y="T9"/>
              </a:cxn>
            </a:cxnLst>
            <a:rect l="0" t="0" r="r" b="b"/>
            <a:pathLst>
              <a:path w="1740" h="5773">
                <a:moveTo>
                  <a:pt x="1740" y="4033"/>
                </a:moveTo>
                <a:lnTo>
                  <a:pt x="0" y="5773"/>
                </a:lnTo>
                <a:lnTo>
                  <a:pt x="0" y="0"/>
                </a:lnTo>
                <a:lnTo>
                  <a:pt x="1740" y="1740"/>
                </a:lnTo>
                <a:lnTo>
                  <a:pt x="1740" y="4033"/>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圆角矩形 16"/>
          <p:cNvSpPr/>
          <p:nvPr userDrawn="1"/>
        </p:nvSpPr>
        <p:spPr>
          <a:xfrm>
            <a:off x="303846" y="252413"/>
            <a:ext cx="8536309" cy="4638675"/>
          </a:xfrm>
          <a:prstGeom prst="roundRect">
            <a:avLst>
              <a:gd name="adj" fmla="val 533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6000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decel="6000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0-#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8" decel="6000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1000" fill="hold"/>
                                        <p:tgtEl>
                                          <p:spTgt spid="22"/>
                                        </p:tgtEl>
                                        <p:attrNameLst>
                                          <p:attrName>ppt_x</p:attrName>
                                        </p:attrNameLst>
                                      </p:cBhvr>
                                      <p:tavLst>
                                        <p:tav tm="0">
                                          <p:val>
                                            <p:strVal val="0-#ppt_w/2"/>
                                          </p:val>
                                        </p:tav>
                                        <p:tav tm="100000">
                                          <p:val>
                                            <p:strVal val="#ppt_x"/>
                                          </p:val>
                                        </p:tav>
                                      </p:tavLst>
                                    </p:anim>
                                    <p:anim calcmode="lin" valueType="num">
                                      <p:cBhvr additive="base">
                                        <p:cTn id="16" dur="10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2" decel="6000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1+#ppt_w/2"/>
                                          </p:val>
                                        </p:tav>
                                        <p:tav tm="100000">
                                          <p:val>
                                            <p:strVal val="#ppt_x"/>
                                          </p:val>
                                        </p:tav>
                                      </p:tavLst>
                                    </p:anim>
                                    <p:anim calcmode="lin" valueType="num">
                                      <p:cBhvr additive="base">
                                        <p:cTn id="20" dur="10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2" decel="6000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1000" fill="hold"/>
                                        <p:tgtEl>
                                          <p:spTgt spid="21"/>
                                        </p:tgtEl>
                                        <p:attrNameLst>
                                          <p:attrName>ppt_x</p:attrName>
                                        </p:attrNameLst>
                                      </p:cBhvr>
                                      <p:tavLst>
                                        <p:tav tm="0">
                                          <p:val>
                                            <p:strVal val="1+#ppt_w/2"/>
                                          </p:val>
                                        </p:tav>
                                        <p:tav tm="100000">
                                          <p:val>
                                            <p:strVal val="#ppt_x"/>
                                          </p:val>
                                        </p:tav>
                                      </p:tavLst>
                                    </p:anim>
                                    <p:anim calcmode="lin" valueType="num">
                                      <p:cBhvr additive="base">
                                        <p:cTn id="24" dur="10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2" decel="6000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1000" fill="hold"/>
                                        <p:tgtEl>
                                          <p:spTgt spid="23"/>
                                        </p:tgtEl>
                                        <p:attrNameLst>
                                          <p:attrName>ppt_x</p:attrName>
                                        </p:attrNameLst>
                                      </p:cBhvr>
                                      <p:tavLst>
                                        <p:tav tm="0">
                                          <p:val>
                                            <p:strVal val="1+#ppt_w/2"/>
                                          </p:val>
                                        </p:tav>
                                        <p:tav tm="100000">
                                          <p:val>
                                            <p:strVal val="#ppt_x"/>
                                          </p:val>
                                        </p:tav>
                                      </p:tavLst>
                                    </p:anim>
                                    <p:anim calcmode="lin" valueType="num">
                                      <p:cBhvr additive="base">
                                        <p:cTn id="28"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2" cy="5143500"/>
          </a:xfrm>
          <a:prstGeom prst="rect">
            <a:avLst/>
          </a:prstGeom>
        </p:spPr>
      </p:pic>
      <p:sp>
        <p:nvSpPr>
          <p:cNvPr id="8" name="圆角矩形 7"/>
          <p:cNvSpPr/>
          <p:nvPr userDrawn="1"/>
        </p:nvSpPr>
        <p:spPr>
          <a:xfrm>
            <a:off x="303846" y="252413"/>
            <a:ext cx="8536309" cy="4638675"/>
          </a:xfrm>
          <a:prstGeom prst="roundRect">
            <a:avLst>
              <a:gd name="adj" fmla="val 533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2017/10/17</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11504" y="1707515"/>
            <a:ext cx="8136960" cy="745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en-US" altLang="en-US" sz="3200" b="1" dirty="0" smtClean="0">
                <a:solidFill>
                  <a:schemeClr val="accent1"/>
                </a:solidFill>
                <a:latin typeface="微软雅黑" panose="020B0503020204020204" pitchFamily="34" charset="-122"/>
                <a:ea typeface="微软雅黑" panose="020B0503020204020204" pitchFamily="34" charset="-122"/>
                <a:sym typeface="+mn-ea"/>
              </a:rPr>
              <a:t>心理健康教育与咨询辅导工作坊工作计划</a:t>
            </a:r>
            <a:endParaRPr lang="zh-CN" altLang="en-US" sz="3200" b="1" dirty="0" smtClean="0">
              <a:solidFill>
                <a:schemeClr val="accent1"/>
              </a:solidFill>
              <a:latin typeface="微软雅黑" panose="020B0503020204020204" pitchFamily="34" charset="-122"/>
              <a:ea typeface="微软雅黑" panose="020B0503020204020204" pitchFamily="34" charset="-122"/>
            </a:endParaRPr>
          </a:p>
        </p:txBody>
      </p:sp>
      <p:sp>
        <p:nvSpPr>
          <p:cNvPr id="3" name="TextBox 12"/>
          <p:cNvSpPr txBox="1"/>
          <p:nvPr/>
        </p:nvSpPr>
        <p:spPr>
          <a:xfrm>
            <a:off x="2483768" y="2499742"/>
            <a:ext cx="6355080" cy="400110"/>
          </a:xfrm>
          <a:prstGeom prst="rect">
            <a:avLst/>
          </a:prstGeom>
          <a:noFill/>
        </p:spPr>
        <p:txBody>
          <a:bodyPr wrap="square" rtlCol="0">
            <a:spAutoFit/>
          </a:bodyPr>
          <a:lstStyle/>
          <a:p>
            <a:pPr algn="ctr"/>
            <a:r>
              <a:rPr lang="zh-CN" altLang="en-US" sz="2000" dirty="0" smtClean="0">
                <a:solidFill>
                  <a:schemeClr val="accent1"/>
                </a:solidFill>
                <a:latin typeface="微软雅黑" panose="020B0503020204020204" pitchFamily="34" charset="-122"/>
                <a:ea typeface="微软雅黑" panose="020B0503020204020204" pitchFamily="34" charset="-122"/>
                <a:sym typeface="+mn-ea"/>
              </a:rPr>
              <a:t>                                    </a:t>
            </a:r>
            <a:r>
              <a:rPr lang="en-US" altLang="zh-CN" sz="2000" dirty="0" smtClean="0">
                <a:solidFill>
                  <a:schemeClr val="accent1"/>
                </a:solidFill>
                <a:latin typeface="微软雅黑" panose="020B0503020204020204" pitchFamily="34" charset="-122"/>
                <a:ea typeface="微软雅黑" panose="020B0503020204020204" pitchFamily="34" charset="-122"/>
                <a:sym typeface="+mn-ea"/>
              </a:rPr>
              <a:t>——</a:t>
            </a:r>
            <a:r>
              <a:rPr lang="zh-CN" altLang="en-US" sz="2000" dirty="0">
                <a:solidFill>
                  <a:schemeClr val="accent1"/>
                </a:solidFill>
                <a:latin typeface="微软雅黑" panose="020B0503020204020204" pitchFamily="34" charset="-122"/>
                <a:ea typeface="微软雅黑" panose="020B0503020204020204" pitchFamily="34" charset="-122"/>
                <a:sym typeface="+mn-ea"/>
              </a:rPr>
              <a:t> </a:t>
            </a:r>
            <a:r>
              <a:rPr lang="en-US" altLang="zh-CN" sz="2000" dirty="0" smtClean="0">
                <a:solidFill>
                  <a:schemeClr val="accent1"/>
                </a:solidFill>
                <a:latin typeface="微软雅黑" panose="020B0503020204020204" pitchFamily="34" charset="-122"/>
                <a:ea typeface="微软雅黑" panose="020B0503020204020204" pitchFamily="34" charset="-122"/>
                <a:sym typeface="+mn-ea"/>
              </a:rPr>
              <a:t>2017-2018</a:t>
            </a:r>
            <a:r>
              <a:rPr lang="zh-CN" altLang="en-US" sz="2000" dirty="0" smtClean="0">
                <a:solidFill>
                  <a:schemeClr val="accent1"/>
                </a:solidFill>
                <a:latin typeface="微软雅黑" panose="020B0503020204020204" pitchFamily="34" charset="-122"/>
                <a:ea typeface="微软雅黑" panose="020B0503020204020204" pitchFamily="34" charset="-122"/>
                <a:sym typeface="+mn-ea"/>
              </a:rPr>
              <a:t>学年第一学期</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
        <p:nvSpPr>
          <p:cNvPr id="4" name="TextBox 13"/>
          <p:cNvSpPr txBox="1"/>
          <p:nvPr/>
        </p:nvSpPr>
        <p:spPr>
          <a:xfrm>
            <a:off x="7130381" y="3624605"/>
            <a:ext cx="1584175" cy="303530"/>
          </a:xfrm>
          <a:prstGeom prst="rect">
            <a:avLst/>
          </a:prstGeom>
          <a:noFill/>
        </p:spPr>
        <p:txBody>
          <a:bodyPr wrap="square" rtlCol="0">
            <a:spAutoFit/>
          </a:bodyPr>
          <a:lstStyle/>
          <a:p>
            <a:r>
              <a:rPr lang="zh-CN" altLang="en-US" sz="1300" dirty="0">
                <a:solidFill>
                  <a:schemeClr val="accent1"/>
                </a:solidFill>
                <a:latin typeface="微软雅黑" panose="020B0503020204020204" pitchFamily="34" charset="-122"/>
                <a:ea typeface="微软雅黑" panose="020B0503020204020204" pitchFamily="34" charset="-122"/>
              </a:rPr>
              <a:t>上海建桥学院</a:t>
            </a:r>
          </a:p>
        </p:txBody>
      </p:sp>
      <p:sp>
        <p:nvSpPr>
          <p:cNvPr id="5" name="Freeform 9"/>
          <p:cNvSpPr>
            <a:spLocks noEditPoints="1"/>
          </p:cNvSpPr>
          <p:nvPr/>
        </p:nvSpPr>
        <p:spPr bwMode="auto">
          <a:xfrm>
            <a:off x="6758308" y="4085073"/>
            <a:ext cx="373115" cy="374683"/>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 name="Rectangle 4"/>
          <p:cNvSpPr txBox="1">
            <a:spLocks noChangeArrowheads="1"/>
          </p:cNvSpPr>
          <p:nvPr/>
        </p:nvSpPr>
        <p:spPr bwMode="auto">
          <a:xfrm>
            <a:off x="7167428" y="4136034"/>
            <a:ext cx="1473673" cy="3035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defRPr sz="2400" b="1">
                <a:latin typeface="+mj-ea"/>
                <a:ea typeface="+mj-ea"/>
              </a:defRPr>
            </a:lvl1pPr>
          </a:lstStyle>
          <a:p>
            <a:r>
              <a:rPr lang="zh-CN" altLang="en-US" sz="1300" b="0" dirty="0">
                <a:solidFill>
                  <a:schemeClr val="accent1"/>
                </a:solidFill>
                <a:latin typeface="微软雅黑" panose="020B0503020204020204" pitchFamily="34" charset="-122"/>
                <a:ea typeface="微软雅黑" panose="020B0503020204020204" pitchFamily="34" charset="-122"/>
              </a:rPr>
              <a:t>汇报人：张晓寅</a:t>
            </a:r>
            <a:endParaRPr lang="zh-CN" sz="1300" b="0" dirty="0">
              <a:solidFill>
                <a:schemeClr val="accent1"/>
              </a:solidFill>
              <a:latin typeface="微软雅黑" panose="020B0503020204020204" pitchFamily="34" charset="-122"/>
              <a:ea typeface="微软雅黑" panose="020B0503020204020204" pitchFamily="34" charset="-122"/>
            </a:endParaRPr>
          </a:p>
        </p:txBody>
      </p:sp>
      <p:sp>
        <p:nvSpPr>
          <p:cNvPr id="7" name="Freeform 10"/>
          <p:cNvSpPr>
            <a:spLocks noChangeAspect="1" noEditPoints="1"/>
          </p:cNvSpPr>
          <p:nvPr/>
        </p:nvSpPr>
        <p:spPr bwMode="auto">
          <a:xfrm>
            <a:off x="6757544" y="3573785"/>
            <a:ext cx="372836" cy="374400"/>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 name="Freeform 596"/>
          <p:cNvSpPr/>
          <p:nvPr/>
        </p:nvSpPr>
        <p:spPr bwMode="auto">
          <a:xfrm>
            <a:off x="789305" y="3632835"/>
            <a:ext cx="392430" cy="392430"/>
          </a:xfrm>
          <a:custGeom>
            <a:avLst/>
            <a:gdLst>
              <a:gd name="T0" fmla="*/ 495 w 988"/>
              <a:gd name="T1" fmla="*/ 0 h 988"/>
              <a:gd name="T2" fmla="*/ 988 w 988"/>
              <a:gd name="T3" fmla="*/ 494 h 988"/>
              <a:gd name="T4" fmla="*/ 495 w 988"/>
              <a:gd name="T5" fmla="*/ 988 h 988"/>
              <a:gd name="T6" fmla="*/ 0 w 988"/>
              <a:gd name="T7" fmla="*/ 494 h 988"/>
              <a:gd name="T8" fmla="*/ 495 w 988"/>
              <a:gd name="T9" fmla="*/ 0 h 988"/>
            </a:gdLst>
            <a:ahLst/>
            <a:cxnLst>
              <a:cxn ang="0">
                <a:pos x="T0" y="T1"/>
              </a:cxn>
              <a:cxn ang="0">
                <a:pos x="T2" y="T3"/>
              </a:cxn>
              <a:cxn ang="0">
                <a:pos x="T4" y="T5"/>
              </a:cxn>
              <a:cxn ang="0">
                <a:pos x="T6" y="T7"/>
              </a:cxn>
              <a:cxn ang="0">
                <a:pos x="T8" y="T9"/>
              </a:cxn>
            </a:cxnLst>
            <a:rect l="0" t="0" r="r" b="b"/>
            <a:pathLst>
              <a:path w="988" h="988">
                <a:moveTo>
                  <a:pt x="495" y="0"/>
                </a:moveTo>
                <a:cubicBezTo>
                  <a:pt x="766" y="0"/>
                  <a:pt x="988" y="222"/>
                  <a:pt x="988" y="494"/>
                </a:cubicBezTo>
                <a:cubicBezTo>
                  <a:pt x="988" y="767"/>
                  <a:pt x="766" y="988"/>
                  <a:pt x="495" y="988"/>
                </a:cubicBezTo>
                <a:cubicBezTo>
                  <a:pt x="222" y="988"/>
                  <a:pt x="0" y="767"/>
                  <a:pt x="0" y="494"/>
                </a:cubicBezTo>
                <a:cubicBezTo>
                  <a:pt x="0" y="222"/>
                  <a:pt x="222" y="0"/>
                  <a:pt x="495" y="0"/>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20" name="Freeform 103"/>
          <p:cNvSpPr>
            <a:spLocks noEditPoints="1"/>
          </p:cNvSpPr>
          <p:nvPr/>
        </p:nvSpPr>
        <p:spPr bwMode="auto">
          <a:xfrm>
            <a:off x="882015" y="3721100"/>
            <a:ext cx="219075" cy="215900"/>
          </a:xfrm>
          <a:custGeom>
            <a:avLst/>
            <a:gdLst>
              <a:gd name="T0" fmla="*/ 128 w 130"/>
              <a:gd name="T1" fmla="*/ 36 h 128"/>
              <a:gd name="T2" fmla="*/ 128 w 130"/>
              <a:gd name="T3" fmla="*/ 12 h 128"/>
              <a:gd name="T4" fmla="*/ 125 w 130"/>
              <a:gd name="T5" fmla="*/ 38 h 128"/>
              <a:gd name="T6" fmla="*/ 130 w 130"/>
              <a:gd name="T7" fmla="*/ 60 h 128"/>
              <a:gd name="T8" fmla="*/ 128 w 130"/>
              <a:gd name="T9" fmla="*/ 64 h 128"/>
              <a:gd name="T10" fmla="*/ 128 w 130"/>
              <a:gd name="T11" fmla="*/ 88 h 128"/>
              <a:gd name="T12" fmla="*/ 128 w 130"/>
              <a:gd name="T13" fmla="*/ 64 h 128"/>
              <a:gd name="T14" fmla="*/ 125 w 130"/>
              <a:gd name="T15" fmla="*/ 114 h 128"/>
              <a:gd name="T16" fmla="*/ 130 w 130"/>
              <a:gd name="T17" fmla="*/ 93 h 128"/>
              <a:gd name="T18" fmla="*/ 121 w 130"/>
              <a:gd name="T19" fmla="*/ 12 h 128"/>
              <a:gd name="T20" fmla="*/ 121 w 130"/>
              <a:gd name="T21" fmla="*/ 62 h 128"/>
              <a:gd name="T22" fmla="*/ 121 w 130"/>
              <a:gd name="T23" fmla="*/ 90 h 128"/>
              <a:gd name="T24" fmla="*/ 109 w 130"/>
              <a:gd name="T25" fmla="*/ 128 h 128"/>
              <a:gd name="T26" fmla="*/ 10 w 130"/>
              <a:gd name="T27" fmla="*/ 116 h 128"/>
              <a:gd name="T28" fmla="*/ 4 w 130"/>
              <a:gd name="T29" fmla="*/ 116 h 128"/>
              <a:gd name="T30" fmla="*/ 6 w 130"/>
              <a:gd name="T31" fmla="*/ 108 h 128"/>
              <a:gd name="T32" fmla="*/ 10 w 130"/>
              <a:gd name="T33" fmla="*/ 104 h 128"/>
              <a:gd name="T34" fmla="*/ 4 w 130"/>
              <a:gd name="T35" fmla="*/ 104 h 128"/>
              <a:gd name="T36" fmla="*/ 6 w 130"/>
              <a:gd name="T37" fmla="*/ 95 h 128"/>
              <a:gd name="T38" fmla="*/ 10 w 130"/>
              <a:gd name="T39" fmla="*/ 91 h 128"/>
              <a:gd name="T40" fmla="*/ 4 w 130"/>
              <a:gd name="T41" fmla="*/ 91 h 128"/>
              <a:gd name="T42" fmla="*/ 6 w 130"/>
              <a:gd name="T43" fmla="*/ 83 h 128"/>
              <a:gd name="T44" fmla="*/ 10 w 130"/>
              <a:gd name="T45" fmla="*/ 49 h 128"/>
              <a:gd name="T46" fmla="*/ 4 w 130"/>
              <a:gd name="T47" fmla="*/ 49 h 128"/>
              <a:gd name="T48" fmla="*/ 6 w 130"/>
              <a:gd name="T49" fmla="*/ 41 h 128"/>
              <a:gd name="T50" fmla="*/ 10 w 130"/>
              <a:gd name="T51" fmla="*/ 36 h 128"/>
              <a:gd name="T52" fmla="*/ 4 w 130"/>
              <a:gd name="T53" fmla="*/ 36 h 128"/>
              <a:gd name="T54" fmla="*/ 6 w 130"/>
              <a:gd name="T55" fmla="*/ 28 h 128"/>
              <a:gd name="T56" fmla="*/ 10 w 130"/>
              <a:gd name="T57" fmla="*/ 24 h 128"/>
              <a:gd name="T58" fmla="*/ 4 w 130"/>
              <a:gd name="T59" fmla="*/ 24 h 128"/>
              <a:gd name="T60" fmla="*/ 6 w 130"/>
              <a:gd name="T61" fmla="*/ 15 h 128"/>
              <a:gd name="T62" fmla="*/ 10 w 130"/>
              <a:gd name="T63" fmla="*/ 12 h 128"/>
              <a:gd name="T64" fmla="*/ 121 w 130"/>
              <a:gd name="T65" fmla="*/ 12 h 128"/>
              <a:gd name="T66" fmla="*/ 13 w 130"/>
              <a:gd name="T67" fmla="*/ 107 h 128"/>
              <a:gd name="T68" fmla="*/ 17 w 130"/>
              <a:gd name="T69" fmla="*/ 112 h 128"/>
              <a:gd name="T70" fmla="*/ 13 w 130"/>
              <a:gd name="T71" fmla="*/ 117 h 128"/>
              <a:gd name="T72" fmla="*/ 21 w 130"/>
              <a:gd name="T73" fmla="*/ 108 h 128"/>
              <a:gd name="T74" fmla="*/ 13 w 130"/>
              <a:gd name="T75" fmla="*/ 94 h 128"/>
              <a:gd name="T76" fmla="*/ 17 w 130"/>
              <a:gd name="T77" fmla="*/ 99 h 128"/>
              <a:gd name="T78" fmla="*/ 13 w 130"/>
              <a:gd name="T79" fmla="*/ 105 h 128"/>
              <a:gd name="T80" fmla="*/ 21 w 130"/>
              <a:gd name="T81" fmla="*/ 96 h 128"/>
              <a:gd name="T82" fmla="*/ 13 w 130"/>
              <a:gd name="T83" fmla="*/ 82 h 128"/>
              <a:gd name="T84" fmla="*/ 17 w 130"/>
              <a:gd name="T85" fmla="*/ 87 h 128"/>
              <a:gd name="T86" fmla="*/ 13 w 130"/>
              <a:gd name="T87" fmla="*/ 92 h 128"/>
              <a:gd name="T88" fmla="*/ 21 w 130"/>
              <a:gd name="T89" fmla="*/ 83 h 128"/>
              <a:gd name="T90" fmla="*/ 13 w 130"/>
              <a:gd name="T91" fmla="*/ 40 h 128"/>
              <a:gd name="T92" fmla="*/ 17 w 130"/>
              <a:gd name="T93" fmla="*/ 45 h 128"/>
              <a:gd name="T94" fmla="*/ 13 w 130"/>
              <a:gd name="T95" fmla="*/ 50 h 128"/>
              <a:gd name="T96" fmla="*/ 21 w 130"/>
              <a:gd name="T97" fmla="*/ 41 h 128"/>
              <a:gd name="T98" fmla="*/ 13 w 130"/>
              <a:gd name="T99" fmla="*/ 27 h 128"/>
              <a:gd name="T100" fmla="*/ 17 w 130"/>
              <a:gd name="T101" fmla="*/ 32 h 128"/>
              <a:gd name="T102" fmla="*/ 13 w 130"/>
              <a:gd name="T103" fmla="*/ 37 h 128"/>
              <a:gd name="T104" fmla="*/ 21 w 130"/>
              <a:gd name="T105" fmla="*/ 28 h 128"/>
              <a:gd name="T106" fmla="*/ 13 w 130"/>
              <a:gd name="T107" fmla="*/ 14 h 128"/>
              <a:gd name="T108" fmla="*/ 17 w 130"/>
              <a:gd name="T109" fmla="*/ 19 h 128"/>
              <a:gd name="T110" fmla="*/ 13 w 130"/>
              <a:gd name="T111" fmla="*/ 24 h 128"/>
              <a:gd name="T112" fmla="*/ 21 w 130"/>
              <a:gd name="T113" fmla="*/ 15 h 128"/>
              <a:gd name="T114" fmla="*/ 48 w 130"/>
              <a:gd name="T115" fmla="*/ 19 h 128"/>
              <a:gd name="T116" fmla="*/ 89 w 130"/>
              <a:gd name="T11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0" h="128">
                <a:moveTo>
                  <a:pt x="130" y="15"/>
                </a:moveTo>
                <a:cubicBezTo>
                  <a:pt x="130" y="34"/>
                  <a:pt x="130" y="34"/>
                  <a:pt x="130" y="34"/>
                </a:cubicBezTo>
                <a:cubicBezTo>
                  <a:pt x="130" y="35"/>
                  <a:pt x="129" y="36"/>
                  <a:pt x="128" y="36"/>
                </a:cubicBezTo>
                <a:cubicBezTo>
                  <a:pt x="125" y="36"/>
                  <a:pt x="125" y="36"/>
                  <a:pt x="125" y="36"/>
                </a:cubicBezTo>
                <a:cubicBezTo>
                  <a:pt x="125" y="12"/>
                  <a:pt x="125" y="12"/>
                  <a:pt x="125" y="12"/>
                </a:cubicBezTo>
                <a:cubicBezTo>
                  <a:pt x="128" y="12"/>
                  <a:pt x="128" y="12"/>
                  <a:pt x="128" y="12"/>
                </a:cubicBezTo>
                <a:cubicBezTo>
                  <a:pt x="129" y="12"/>
                  <a:pt x="130" y="13"/>
                  <a:pt x="130" y="15"/>
                </a:cubicBezTo>
                <a:close/>
                <a:moveTo>
                  <a:pt x="128" y="38"/>
                </a:moveTo>
                <a:cubicBezTo>
                  <a:pt x="125" y="38"/>
                  <a:pt x="125" y="38"/>
                  <a:pt x="125" y="38"/>
                </a:cubicBezTo>
                <a:cubicBezTo>
                  <a:pt x="125" y="62"/>
                  <a:pt x="125" y="62"/>
                  <a:pt x="125" y="62"/>
                </a:cubicBezTo>
                <a:cubicBezTo>
                  <a:pt x="128" y="62"/>
                  <a:pt x="128" y="62"/>
                  <a:pt x="128" y="62"/>
                </a:cubicBezTo>
                <a:cubicBezTo>
                  <a:pt x="129" y="62"/>
                  <a:pt x="130" y="61"/>
                  <a:pt x="130" y="60"/>
                </a:cubicBezTo>
                <a:cubicBezTo>
                  <a:pt x="130" y="41"/>
                  <a:pt x="130" y="41"/>
                  <a:pt x="130" y="41"/>
                </a:cubicBezTo>
                <a:cubicBezTo>
                  <a:pt x="130" y="39"/>
                  <a:pt x="129" y="38"/>
                  <a:pt x="128" y="38"/>
                </a:cubicBezTo>
                <a:close/>
                <a:moveTo>
                  <a:pt x="128" y="64"/>
                </a:moveTo>
                <a:cubicBezTo>
                  <a:pt x="125" y="64"/>
                  <a:pt x="125" y="64"/>
                  <a:pt x="125" y="64"/>
                </a:cubicBezTo>
                <a:cubicBezTo>
                  <a:pt x="125" y="88"/>
                  <a:pt x="125" y="88"/>
                  <a:pt x="125" y="88"/>
                </a:cubicBezTo>
                <a:cubicBezTo>
                  <a:pt x="128" y="88"/>
                  <a:pt x="128" y="88"/>
                  <a:pt x="128" y="88"/>
                </a:cubicBezTo>
                <a:cubicBezTo>
                  <a:pt x="129" y="88"/>
                  <a:pt x="130" y="87"/>
                  <a:pt x="130" y="86"/>
                </a:cubicBezTo>
                <a:cubicBezTo>
                  <a:pt x="130" y="67"/>
                  <a:pt x="130" y="67"/>
                  <a:pt x="130" y="67"/>
                </a:cubicBezTo>
                <a:cubicBezTo>
                  <a:pt x="130" y="65"/>
                  <a:pt x="129" y="64"/>
                  <a:pt x="128" y="64"/>
                </a:cubicBezTo>
                <a:close/>
                <a:moveTo>
                  <a:pt x="128" y="90"/>
                </a:moveTo>
                <a:cubicBezTo>
                  <a:pt x="125" y="90"/>
                  <a:pt x="125" y="90"/>
                  <a:pt x="125" y="90"/>
                </a:cubicBezTo>
                <a:cubicBezTo>
                  <a:pt x="125" y="114"/>
                  <a:pt x="125" y="114"/>
                  <a:pt x="125" y="114"/>
                </a:cubicBezTo>
                <a:cubicBezTo>
                  <a:pt x="128" y="114"/>
                  <a:pt x="128" y="114"/>
                  <a:pt x="128" y="114"/>
                </a:cubicBezTo>
                <a:cubicBezTo>
                  <a:pt x="129" y="114"/>
                  <a:pt x="130" y="113"/>
                  <a:pt x="130" y="112"/>
                </a:cubicBezTo>
                <a:cubicBezTo>
                  <a:pt x="130" y="93"/>
                  <a:pt x="130" y="93"/>
                  <a:pt x="130" y="93"/>
                </a:cubicBezTo>
                <a:cubicBezTo>
                  <a:pt x="130" y="91"/>
                  <a:pt x="129" y="90"/>
                  <a:pt x="128" y="90"/>
                </a:cubicBezTo>
                <a:close/>
                <a:moveTo>
                  <a:pt x="121" y="12"/>
                </a:moveTo>
                <a:cubicBezTo>
                  <a:pt x="121" y="12"/>
                  <a:pt x="121" y="12"/>
                  <a:pt x="121" y="12"/>
                </a:cubicBezTo>
                <a:cubicBezTo>
                  <a:pt x="121" y="36"/>
                  <a:pt x="121" y="36"/>
                  <a:pt x="121" y="36"/>
                </a:cubicBezTo>
                <a:cubicBezTo>
                  <a:pt x="121" y="38"/>
                  <a:pt x="121" y="38"/>
                  <a:pt x="121" y="38"/>
                </a:cubicBezTo>
                <a:cubicBezTo>
                  <a:pt x="121" y="62"/>
                  <a:pt x="121" y="62"/>
                  <a:pt x="121" y="62"/>
                </a:cubicBezTo>
                <a:cubicBezTo>
                  <a:pt x="121" y="64"/>
                  <a:pt x="121" y="64"/>
                  <a:pt x="121" y="64"/>
                </a:cubicBezTo>
                <a:cubicBezTo>
                  <a:pt x="121" y="88"/>
                  <a:pt x="121" y="88"/>
                  <a:pt x="121" y="88"/>
                </a:cubicBezTo>
                <a:cubicBezTo>
                  <a:pt x="121" y="90"/>
                  <a:pt x="121" y="90"/>
                  <a:pt x="121" y="90"/>
                </a:cubicBezTo>
                <a:cubicBezTo>
                  <a:pt x="121" y="114"/>
                  <a:pt x="121" y="114"/>
                  <a:pt x="121" y="114"/>
                </a:cubicBezTo>
                <a:cubicBezTo>
                  <a:pt x="121" y="117"/>
                  <a:pt x="121" y="117"/>
                  <a:pt x="121" y="117"/>
                </a:cubicBezTo>
                <a:cubicBezTo>
                  <a:pt x="121" y="123"/>
                  <a:pt x="115" y="128"/>
                  <a:pt x="109" y="128"/>
                </a:cubicBezTo>
                <a:cubicBezTo>
                  <a:pt x="22" y="128"/>
                  <a:pt x="22" y="128"/>
                  <a:pt x="22" y="128"/>
                </a:cubicBezTo>
                <a:cubicBezTo>
                  <a:pt x="15" y="128"/>
                  <a:pt x="10" y="123"/>
                  <a:pt x="10" y="117"/>
                </a:cubicBezTo>
                <a:cubicBezTo>
                  <a:pt x="10" y="116"/>
                  <a:pt x="10" y="116"/>
                  <a:pt x="10" y="116"/>
                </a:cubicBezTo>
                <a:cubicBezTo>
                  <a:pt x="8" y="116"/>
                  <a:pt x="8" y="116"/>
                  <a:pt x="8" y="116"/>
                </a:cubicBezTo>
                <a:cubicBezTo>
                  <a:pt x="6" y="116"/>
                  <a:pt x="6" y="116"/>
                  <a:pt x="6" y="116"/>
                </a:cubicBezTo>
                <a:cubicBezTo>
                  <a:pt x="4" y="116"/>
                  <a:pt x="4" y="116"/>
                  <a:pt x="4" y="116"/>
                </a:cubicBezTo>
                <a:cubicBezTo>
                  <a:pt x="2" y="116"/>
                  <a:pt x="0" y="115"/>
                  <a:pt x="0" y="112"/>
                </a:cubicBezTo>
                <a:cubicBezTo>
                  <a:pt x="0" y="110"/>
                  <a:pt x="2" y="108"/>
                  <a:pt x="4" y="108"/>
                </a:cubicBezTo>
                <a:cubicBezTo>
                  <a:pt x="6" y="108"/>
                  <a:pt x="6" y="108"/>
                  <a:pt x="6" y="108"/>
                </a:cubicBezTo>
                <a:cubicBezTo>
                  <a:pt x="8" y="108"/>
                  <a:pt x="8" y="108"/>
                  <a:pt x="8" y="108"/>
                </a:cubicBezTo>
                <a:cubicBezTo>
                  <a:pt x="10" y="108"/>
                  <a:pt x="10" y="108"/>
                  <a:pt x="10" y="108"/>
                </a:cubicBezTo>
                <a:cubicBezTo>
                  <a:pt x="10" y="104"/>
                  <a:pt x="10" y="104"/>
                  <a:pt x="10" y="104"/>
                </a:cubicBezTo>
                <a:cubicBezTo>
                  <a:pt x="8" y="104"/>
                  <a:pt x="8" y="104"/>
                  <a:pt x="8" y="104"/>
                </a:cubicBezTo>
                <a:cubicBezTo>
                  <a:pt x="6" y="104"/>
                  <a:pt x="6" y="104"/>
                  <a:pt x="6" y="104"/>
                </a:cubicBezTo>
                <a:cubicBezTo>
                  <a:pt x="4" y="104"/>
                  <a:pt x="4" y="104"/>
                  <a:pt x="4" y="104"/>
                </a:cubicBezTo>
                <a:cubicBezTo>
                  <a:pt x="2" y="104"/>
                  <a:pt x="0" y="102"/>
                  <a:pt x="0" y="99"/>
                </a:cubicBezTo>
                <a:cubicBezTo>
                  <a:pt x="0" y="97"/>
                  <a:pt x="2" y="95"/>
                  <a:pt x="4" y="95"/>
                </a:cubicBezTo>
                <a:cubicBezTo>
                  <a:pt x="6" y="95"/>
                  <a:pt x="6" y="95"/>
                  <a:pt x="6" y="95"/>
                </a:cubicBezTo>
                <a:cubicBezTo>
                  <a:pt x="8" y="95"/>
                  <a:pt x="8" y="95"/>
                  <a:pt x="8" y="95"/>
                </a:cubicBezTo>
                <a:cubicBezTo>
                  <a:pt x="10" y="95"/>
                  <a:pt x="10" y="95"/>
                  <a:pt x="10" y="95"/>
                </a:cubicBezTo>
                <a:cubicBezTo>
                  <a:pt x="10" y="91"/>
                  <a:pt x="10" y="91"/>
                  <a:pt x="10" y="91"/>
                </a:cubicBezTo>
                <a:cubicBezTo>
                  <a:pt x="8" y="91"/>
                  <a:pt x="8" y="91"/>
                  <a:pt x="8" y="91"/>
                </a:cubicBezTo>
                <a:cubicBezTo>
                  <a:pt x="6" y="91"/>
                  <a:pt x="6" y="91"/>
                  <a:pt x="6" y="91"/>
                </a:cubicBezTo>
                <a:cubicBezTo>
                  <a:pt x="4" y="91"/>
                  <a:pt x="4" y="91"/>
                  <a:pt x="4" y="91"/>
                </a:cubicBezTo>
                <a:cubicBezTo>
                  <a:pt x="2" y="91"/>
                  <a:pt x="0" y="89"/>
                  <a:pt x="0" y="87"/>
                </a:cubicBezTo>
                <a:cubicBezTo>
                  <a:pt x="0" y="84"/>
                  <a:pt x="2" y="83"/>
                  <a:pt x="4" y="83"/>
                </a:cubicBezTo>
                <a:cubicBezTo>
                  <a:pt x="6" y="83"/>
                  <a:pt x="6" y="83"/>
                  <a:pt x="6" y="83"/>
                </a:cubicBezTo>
                <a:cubicBezTo>
                  <a:pt x="8" y="83"/>
                  <a:pt x="8" y="83"/>
                  <a:pt x="8" y="83"/>
                </a:cubicBezTo>
                <a:cubicBezTo>
                  <a:pt x="10" y="83"/>
                  <a:pt x="10" y="83"/>
                  <a:pt x="10" y="83"/>
                </a:cubicBezTo>
                <a:cubicBezTo>
                  <a:pt x="10" y="49"/>
                  <a:pt x="10" y="49"/>
                  <a:pt x="10" y="49"/>
                </a:cubicBezTo>
                <a:cubicBezTo>
                  <a:pt x="8" y="49"/>
                  <a:pt x="8" y="49"/>
                  <a:pt x="8" y="49"/>
                </a:cubicBezTo>
                <a:cubicBezTo>
                  <a:pt x="6" y="49"/>
                  <a:pt x="6" y="49"/>
                  <a:pt x="6" y="49"/>
                </a:cubicBezTo>
                <a:cubicBezTo>
                  <a:pt x="4" y="49"/>
                  <a:pt x="4" y="49"/>
                  <a:pt x="4" y="49"/>
                </a:cubicBezTo>
                <a:cubicBezTo>
                  <a:pt x="2" y="49"/>
                  <a:pt x="0" y="47"/>
                  <a:pt x="0" y="45"/>
                </a:cubicBezTo>
                <a:cubicBezTo>
                  <a:pt x="0" y="43"/>
                  <a:pt x="2" y="41"/>
                  <a:pt x="4" y="41"/>
                </a:cubicBezTo>
                <a:cubicBezTo>
                  <a:pt x="6" y="41"/>
                  <a:pt x="6" y="41"/>
                  <a:pt x="6" y="41"/>
                </a:cubicBezTo>
                <a:cubicBezTo>
                  <a:pt x="8" y="41"/>
                  <a:pt x="8" y="41"/>
                  <a:pt x="8" y="41"/>
                </a:cubicBezTo>
                <a:cubicBezTo>
                  <a:pt x="10" y="41"/>
                  <a:pt x="10" y="41"/>
                  <a:pt x="10" y="41"/>
                </a:cubicBezTo>
                <a:cubicBezTo>
                  <a:pt x="10" y="36"/>
                  <a:pt x="10" y="36"/>
                  <a:pt x="10" y="36"/>
                </a:cubicBezTo>
                <a:cubicBezTo>
                  <a:pt x="8" y="36"/>
                  <a:pt x="8" y="36"/>
                  <a:pt x="8" y="36"/>
                </a:cubicBezTo>
                <a:cubicBezTo>
                  <a:pt x="6" y="36"/>
                  <a:pt x="6" y="36"/>
                  <a:pt x="6" y="36"/>
                </a:cubicBezTo>
                <a:cubicBezTo>
                  <a:pt x="4" y="36"/>
                  <a:pt x="4" y="36"/>
                  <a:pt x="4" y="36"/>
                </a:cubicBezTo>
                <a:cubicBezTo>
                  <a:pt x="2" y="36"/>
                  <a:pt x="0" y="34"/>
                  <a:pt x="0" y="32"/>
                </a:cubicBezTo>
                <a:cubicBezTo>
                  <a:pt x="0" y="30"/>
                  <a:pt x="2" y="28"/>
                  <a:pt x="4" y="28"/>
                </a:cubicBezTo>
                <a:cubicBezTo>
                  <a:pt x="6" y="28"/>
                  <a:pt x="6" y="28"/>
                  <a:pt x="6" y="28"/>
                </a:cubicBezTo>
                <a:cubicBezTo>
                  <a:pt x="8" y="28"/>
                  <a:pt x="8" y="28"/>
                  <a:pt x="8" y="28"/>
                </a:cubicBezTo>
                <a:cubicBezTo>
                  <a:pt x="10" y="28"/>
                  <a:pt x="10" y="28"/>
                  <a:pt x="10" y="28"/>
                </a:cubicBezTo>
                <a:cubicBezTo>
                  <a:pt x="10" y="24"/>
                  <a:pt x="10" y="24"/>
                  <a:pt x="10" y="24"/>
                </a:cubicBezTo>
                <a:cubicBezTo>
                  <a:pt x="8" y="24"/>
                  <a:pt x="8" y="24"/>
                  <a:pt x="8" y="24"/>
                </a:cubicBezTo>
                <a:cubicBezTo>
                  <a:pt x="6" y="24"/>
                  <a:pt x="6" y="24"/>
                  <a:pt x="6" y="24"/>
                </a:cubicBezTo>
                <a:cubicBezTo>
                  <a:pt x="4" y="24"/>
                  <a:pt x="4" y="24"/>
                  <a:pt x="4" y="24"/>
                </a:cubicBezTo>
                <a:cubicBezTo>
                  <a:pt x="2" y="24"/>
                  <a:pt x="0" y="22"/>
                  <a:pt x="0" y="19"/>
                </a:cubicBezTo>
                <a:cubicBezTo>
                  <a:pt x="0" y="17"/>
                  <a:pt x="2" y="15"/>
                  <a:pt x="4" y="15"/>
                </a:cubicBezTo>
                <a:cubicBezTo>
                  <a:pt x="6" y="15"/>
                  <a:pt x="6" y="15"/>
                  <a:pt x="6" y="15"/>
                </a:cubicBezTo>
                <a:cubicBezTo>
                  <a:pt x="8" y="15"/>
                  <a:pt x="8" y="15"/>
                  <a:pt x="8" y="15"/>
                </a:cubicBezTo>
                <a:cubicBezTo>
                  <a:pt x="10" y="15"/>
                  <a:pt x="10" y="15"/>
                  <a:pt x="10" y="15"/>
                </a:cubicBezTo>
                <a:cubicBezTo>
                  <a:pt x="10" y="12"/>
                  <a:pt x="10" y="12"/>
                  <a:pt x="10" y="12"/>
                </a:cubicBezTo>
                <a:cubicBezTo>
                  <a:pt x="10" y="6"/>
                  <a:pt x="15" y="0"/>
                  <a:pt x="22" y="0"/>
                </a:cubicBezTo>
                <a:cubicBezTo>
                  <a:pt x="109" y="0"/>
                  <a:pt x="109" y="0"/>
                  <a:pt x="109" y="0"/>
                </a:cubicBezTo>
                <a:cubicBezTo>
                  <a:pt x="115" y="0"/>
                  <a:pt x="121" y="6"/>
                  <a:pt x="121" y="12"/>
                </a:cubicBezTo>
                <a:close/>
                <a:moveTo>
                  <a:pt x="21" y="108"/>
                </a:moveTo>
                <a:cubicBezTo>
                  <a:pt x="21" y="108"/>
                  <a:pt x="20" y="107"/>
                  <a:pt x="20" y="107"/>
                </a:cubicBezTo>
                <a:cubicBezTo>
                  <a:pt x="13" y="107"/>
                  <a:pt x="13" y="107"/>
                  <a:pt x="13" y="107"/>
                </a:cubicBezTo>
                <a:cubicBezTo>
                  <a:pt x="13" y="107"/>
                  <a:pt x="12" y="108"/>
                  <a:pt x="12" y="108"/>
                </a:cubicBezTo>
                <a:cubicBezTo>
                  <a:pt x="13" y="108"/>
                  <a:pt x="13" y="108"/>
                  <a:pt x="13" y="108"/>
                </a:cubicBezTo>
                <a:cubicBezTo>
                  <a:pt x="15" y="108"/>
                  <a:pt x="17" y="110"/>
                  <a:pt x="17" y="112"/>
                </a:cubicBezTo>
                <a:cubicBezTo>
                  <a:pt x="17" y="115"/>
                  <a:pt x="15" y="116"/>
                  <a:pt x="13" y="116"/>
                </a:cubicBezTo>
                <a:cubicBezTo>
                  <a:pt x="12" y="116"/>
                  <a:pt x="12" y="116"/>
                  <a:pt x="12" y="116"/>
                </a:cubicBezTo>
                <a:cubicBezTo>
                  <a:pt x="12" y="117"/>
                  <a:pt x="13" y="117"/>
                  <a:pt x="13" y="117"/>
                </a:cubicBezTo>
                <a:cubicBezTo>
                  <a:pt x="20" y="117"/>
                  <a:pt x="20" y="117"/>
                  <a:pt x="20" y="117"/>
                </a:cubicBezTo>
                <a:cubicBezTo>
                  <a:pt x="20" y="117"/>
                  <a:pt x="21" y="117"/>
                  <a:pt x="21" y="116"/>
                </a:cubicBezTo>
                <a:lnTo>
                  <a:pt x="21" y="108"/>
                </a:lnTo>
                <a:close/>
                <a:moveTo>
                  <a:pt x="21" y="96"/>
                </a:moveTo>
                <a:cubicBezTo>
                  <a:pt x="21" y="95"/>
                  <a:pt x="20" y="94"/>
                  <a:pt x="20" y="94"/>
                </a:cubicBezTo>
                <a:cubicBezTo>
                  <a:pt x="13" y="94"/>
                  <a:pt x="13" y="94"/>
                  <a:pt x="13" y="94"/>
                </a:cubicBezTo>
                <a:cubicBezTo>
                  <a:pt x="13" y="94"/>
                  <a:pt x="12" y="95"/>
                  <a:pt x="12" y="95"/>
                </a:cubicBezTo>
                <a:cubicBezTo>
                  <a:pt x="13" y="95"/>
                  <a:pt x="13" y="95"/>
                  <a:pt x="13" y="95"/>
                </a:cubicBezTo>
                <a:cubicBezTo>
                  <a:pt x="15" y="95"/>
                  <a:pt x="17" y="97"/>
                  <a:pt x="17" y="99"/>
                </a:cubicBezTo>
                <a:cubicBezTo>
                  <a:pt x="17" y="102"/>
                  <a:pt x="15" y="104"/>
                  <a:pt x="13" y="104"/>
                </a:cubicBezTo>
                <a:cubicBezTo>
                  <a:pt x="12" y="104"/>
                  <a:pt x="12" y="104"/>
                  <a:pt x="12" y="104"/>
                </a:cubicBezTo>
                <a:cubicBezTo>
                  <a:pt x="12" y="104"/>
                  <a:pt x="13" y="105"/>
                  <a:pt x="13" y="105"/>
                </a:cubicBezTo>
                <a:cubicBezTo>
                  <a:pt x="20" y="105"/>
                  <a:pt x="20" y="105"/>
                  <a:pt x="20" y="105"/>
                </a:cubicBezTo>
                <a:cubicBezTo>
                  <a:pt x="20" y="105"/>
                  <a:pt x="21" y="104"/>
                  <a:pt x="21" y="104"/>
                </a:cubicBezTo>
                <a:lnTo>
                  <a:pt x="21" y="96"/>
                </a:lnTo>
                <a:close/>
                <a:moveTo>
                  <a:pt x="21" y="83"/>
                </a:moveTo>
                <a:cubicBezTo>
                  <a:pt x="21" y="82"/>
                  <a:pt x="20" y="82"/>
                  <a:pt x="20" y="82"/>
                </a:cubicBezTo>
                <a:cubicBezTo>
                  <a:pt x="13" y="82"/>
                  <a:pt x="13" y="82"/>
                  <a:pt x="13" y="82"/>
                </a:cubicBezTo>
                <a:cubicBezTo>
                  <a:pt x="13" y="82"/>
                  <a:pt x="12" y="82"/>
                  <a:pt x="12" y="83"/>
                </a:cubicBezTo>
                <a:cubicBezTo>
                  <a:pt x="13" y="83"/>
                  <a:pt x="13" y="83"/>
                  <a:pt x="13" y="83"/>
                </a:cubicBezTo>
                <a:cubicBezTo>
                  <a:pt x="15" y="83"/>
                  <a:pt x="17" y="84"/>
                  <a:pt x="17" y="87"/>
                </a:cubicBezTo>
                <a:cubicBezTo>
                  <a:pt x="17" y="89"/>
                  <a:pt x="15" y="91"/>
                  <a:pt x="13" y="91"/>
                </a:cubicBezTo>
                <a:cubicBezTo>
                  <a:pt x="12" y="91"/>
                  <a:pt x="12" y="91"/>
                  <a:pt x="12" y="91"/>
                </a:cubicBezTo>
                <a:cubicBezTo>
                  <a:pt x="12" y="91"/>
                  <a:pt x="13" y="92"/>
                  <a:pt x="13" y="92"/>
                </a:cubicBezTo>
                <a:cubicBezTo>
                  <a:pt x="20" y="92"/>
                  <a:pt x="20" y="92"/>
                  <a:pt x="20" y="92"/>
                </a:cubicBezTo>
                <a:cubicBezTo>
                  <a:pt x="20" y="92"/>
                  <a:pt x="21" y="91"/>
                  <a:pt x="21" y="91"/>
                </a:cubicBezTo>
                <a:lnTo>
                  <a:pt x="21" y="83"/>
                </a:lnTo>
                <a:close/>
                <a:moveTo>
                  <a:pt x="21" y="41"/>
                </a:moveTo>
                <a:cubicBezTo>
                  <a:pt x="21" y="40"/>
                  <a:pt x="20" y="40"/>
                  <a:pt x="20" y="40"/>
                </a:cubicBezTo>
                <a:cubicBezTo>
                  <a:pt x="13" y="40"/>
                  <a:pt x="13" y="40"/>
                  <a:pt x="13" y="40"/>
                </a:cubicBezTo>
                <a:cubicBezTo>
                  <a:pt x="13" y="40"/>
                  <a:pt x="12" y="40"/>
                  <a:pt x="12" y="41"/>
                </a:cubicBezTo>
                <a:cubicBezTo>
                  <a:pt x="13" y="41"/>
                  <a:pt x="13" y="41"/>
                  <a:pt x="13" y="41"/>
                </a:cubicBezTo>
                <a:cubicBezTo>
                  <a:pt x="15" y="41"/>
                  <a:pt x="17" y="43"/>
                  <a:pt x="17" y="45"/>
                </a:cubicBezTo>
                <a:cubicBezTo>
                  <a:pt x="17" y="47"/>
                  <a:pt x="15" y="49"/>
                  <a:pt x="13" y="49"/>
                </a:cubicBezTo>
                <a:cubicBezTo>
                  <a:pt x="12" y="49"/>
                  <a:pt x="12" y="49"/>
                  <a:pt x="12" y="49"/>
                </a:cubicBezTo>
                <a:cubicBezTo>
                  <a:pt x="12" y="50"/>
                  <a:pt x="13" y="50"/>
                  <a:pt x="13" y="50"/>
                </a:cubicBezTo>
                <a:cubicBezTo>
                  <a:pt x="20" y="50"/>
                  <a:pt x="20" y="50"/>
                  <a:pt x="20" y="50"/>
                </a:cubicBezTo>
                <a:cubicBezTo>
                  <a:pt x="20" y="50"/>
                  <a:pt x="21" y="50"/>
                  <a:pt x="21" y="49"/>
                </a:cubicBezTo>
                <a:lnTo>
                  <a:pt x="21" y="41"/>
                </a:lnTo>
                <a:close/>
                <a:moveTo>
                  <a:pt x="21" y="28"/>
                </a:moveTo>
                <a:cubicBezTo>
                  <a:pt x="21" y="28"/>
                  <a:pt x="20" y="27"/>
                  <a:pt x="20" y="27"/>
                </a:cubicBezTo>
                <a:cubicBezTo>
                  <a:pt x="13" y="27"/>
                  <a:pt x="13" y="27"/>
                  <a:pt x="13" y="27"/>
                </a:cubicBezTo>
                <a:cubicBezTo>
                  <a:pt x="13" y="27"/>
                  <a:pt x="12" y="28"/>
                  <a:pt x="12" y="28"/>
                </a:cubicBezTo>
                <a:cubicBezTo>
                  <a:pt x="13" y="28"/>
                  <a:pt x="13" y="28"/>
                  <a:pt x="13" y="28"/>
                </a:cubicBezTo>
                <a:cubicBezTo>
                  <a:pt x="15" y="28"/>
                  <a:pt x="17" y="30"/>
                  <a:pt x="17" y="32"/>
                </a:cubicBezTo>
                <a:cubicBezTo>
                  <a:pt x="17" y="34"/>
                  <a:pt x="15" y="36"/>
                  <a:pt x="13" y="36"/>
                </a:cubicBezTo>
                <a:cubicBezTo>
                  <a:pt x="12" y="36"/>
                  <a:pt x="12" y="36"/>
                  <a:pt x="12" y="36"/>
                </a:cubicBezTo>
                <a:cubicBezTo>
                  <a:pt x="12" y="37"/>
                  <a:pt x="13" y="37"/>
                  <a:pt x="13" y="37"/>
                </a:cubicBezTo>
                <a:cubicBezTo>
                  <a:pt x="20" y="37"/>
                  <a:pt x="20" y="37"/>
                  <a:pt x="20" y="37"/>
                </a:cubicBezTo>
                <a:cubicBezTo>
                  <a:pt x="20" y="37"/>
                  <a:pt x="21" y="37"/>
                  <a:pt x="21" y="36"/>
                </a:cubicBezTo>
                <a:lnTo>
                  <a:pt x="21" y="28"/>
                </a:lnTo>
                <a:close/>
                <a:moveTo>
                  <a:pt x="21" y="15"/>
                </a:moveTo>
                <a:cubicBezTo>
                  <a:pt x="21" y="15"/>
                  <a:pt x="20" y="14"/>
                  <a:pt x="20" y="14"/>
                </a:cubicBezTo>
                <a:cubicBezTo>
                  <a:pt x="13" y="14"/>
                  <a:pt x="13" y="14"/>
                  <a:pt x="13" y="14"/>
                </a:cubicBezTo>
                <a:cubicBezTo>
                  <a:pt x="13" y="14"/>
                  <a:pt x="12" y="15"/>
                  <a:pt x="12" y="15"/>
                </a:cubicBezTo>
                <a:cubicBezTo>
                  <a:pt x="13" y="15"/>
                  <a:pt x="13" y="15"/>
                  <a:pt x="13" y="15"/>
                </a:cubicBezTo>
                <a:cubicBezTo>
                  <a:pt x="15" y="15"/>
                  <a:pt x="17" y="17"/>
                  <a:pt x="17" y="19"/>
                </a:cubicBezTo>
                <a:cubicBezTo>
                  <a:pt x="17" y="22"/>
                  <a:pt x="15" y="24"/>
                  <a:pt x="13" y="24"/>
                </a:cubicBezTo>
                <a:cubicBezTo>
                  <a:pt x="12" y="24"/>
                  <a:pt x="12" y="24"/>
                  <a:pt x="12" y="24"/>
                </a:cubicBezTo>
                <a:cubicBezTo>
                  <a:pt x="12" y="24"/>
                  <a:pt x="13" y="24"/>
                  <a:pt x="13" y="24"/>
                </a:cubicBezTo>
                <a:cubicBezTo>
                  <a:pt x="20" y="24"/>
                  <a:pt x="20" y="24"/>
                  <a:pt x="20" y="24"/>
                </a:cubicBezTo>
                <a:cubicBezTo>
                  <a:pt x="20" y="24"/>
                  <a:pt x="21" y="24"/>
                  <a:pt x="21" y="23"/>
                </a:cubicBezTo>
                <a:lnTo>
                  <a:pt x="21" y="15"/>
                </a:lnTo>
                <a:close/>
                <a:moveTo>
                  <a:pt x="102" y="32"/>
                </a:moveTo>
                <a:cubicBezTo>
                  <a:pt x="102" y="25"/>
                  <a:pt x="96" y="19"/>
                  <a:pt x="89" y="19"/>
                </a:cubicBezTo>
                <a:cubicBezTo>
                  <a:pt x="48" y="19"/>
                  <a:pt x="48" y="19"/>
                  <a:pt x="48" y="19"/>
                </a:cubicBezTo>
                <a:cubicBezTo>
                  <a:pt x="41" y="19"/>
                  <a:pt x="36" y="25"/>
                  <a:pt x="36" y="32"/>
                </a:cubicBezTo>
                <a:cubicBezTo>
                  <a:pt x="36" y="39"/>
                  <a:pt x="41" y="44"/>
                  <a:pt x="48" y="44"/>
                </a:cubicBezTo>
                <a:cubicBezTo>
                  <a:pt x="89" y="44"/>
                  <a:pt x="89" y="44"/>
                  <a:pt x="89" y="44"/>
                </a:cubicBezTo>
                <a:cubicBezTo>
                  <a:pt x="96" y="44"/>
                  <a:pt x="102" y="39"/>
                  <a:pt x="10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 name="组合 20"/>
          <p:cNvGrpSpPr/>
          <p:nvPr/>
        </p:nvGrpSpPr>
        <p:grpSpPr>
          <a:xfrm>
            <a:off x="1395636" y="3632714"/>
            <a:ext cx="392113" cy="392113"/>
            <a:chOff x="7088188" y="4387850"/>
            <a:chExt cx="392113" cy="392113"/>
          </a:xfrm>
        </p:grpSpPr>
        <p:sp>
          <p:nvSpPr>
            <p:cNvPr id="22" name="Freeform 598"/>
            <p:cNvSpPr/>
            <p:nvPr/>
          </p:nvSpPr>
          <p:spPr bwMode="auto">
            <a:xfrm>
              <a:off x="7088188" y="4387850"/>
              <a:ext cx="392113" cy="392113"/>
            </a:xfrm>
            <a:custGeom>
              <a:avLst/>
              <a:gdLst>
                <a:gd name="T0" fmla="*/ 496 w 988"/>
                <a:gd name="T1" fmla="*/ 0 h 988"/>
                <a:gd name="T2" fmla="*/ 988 w 988"/>
                <a:gd name="T3" fmla="*/ 494 h 988"/>
                <a:gd name="T4" fmla="*/ 496 w 988"/>
                <a:gd name="T5" fmla="*/ 988 h 988"/>
                <a:gd name="T6" fmla="*/ 0 w 988"/>
                <a:gd name="T7" fmla="*/ 494 h 988"/>
                <a:gd name="T8" fmla="*/ 496 w 988"/>
                <a:gd name="T9" fmla="*/ 0 h 988"/>
              </a:gdLst>
              <a:ahLst/>
              <a:cxnLst>
                <a:cxn ang="0">
                  <a:pos x="T0" y="T1"/>
                </a:cxn>
                <a:cxn ang="0">
                  <a:pos x="T2" y="T3"/>
                </a:cxn>
                <a:cxn ang="0">
                  <a:pos x="T4" y="T5"/>
                </a:cxn>
                <a:cxn ang="0">
                  <a:pos x="T6" y="T7"/>
                </a:cxn>
                <a:cxn ang="0">
                  <a:pos x="T8" y="T9"/>
                </a:cxn>
              </a:cxnLst>
              <a:rect l="0" t="0" r="r" b="b"/>
              <a:pathLst>
                <a:path w="988" h="988">
                  <a:moveTo>
                    <a:pt x="496" y="0"/>
                  </a:moveTo>
                  <a:cubicBezTo>
                    <a:pt x="768" y="0"/>
                    <a:pt x="988" y="222"/>
                    <a:pt x="988" y="494"/>
                  </a:cubicBezTo>
                  <a:cubicBezTo>
                    <a:pt x="988" y="767"/>
                    <a:pt x="768" y="988"/>
                    <a:pt x="496" y="988"/>
                  </a:cubicBezTo>
                  <a:cubicBezTo>
                    <a:pt x="221" y="988"/>
                    <a:pt x="0" y="767"/>
                    <a:pt x="0" y="494"/>
                  </a:cubicBezTo>
                  <a:cubicBezTo>
                    <a:pt x="0" y="222"/>
                    <a:pt x="221" y="0"/>
                    <a:pt x="496" y="0"/>
                  </a:cubicBez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3" name="Freeform 107"/>
            <p:cNvSpPr>
              <a:spLocks noEditPoints="1"/>
            </p:cNvSpPr>
            <p:nvPr/>
          </p:nvSpPr>
          <p:spPr bwMode="auto">
            <a:xfrm>
              <a:off x="7181850" y="4481640"/>
              <a:ext cx="221591" cy="221589"/>
            </a:xfrm>
            <a:custGeom>
              <a:avLst/>
              <a:gdLst>
                <a:gd name="T0" fmla="*/ 16 w 128"/>
                <a:gd name="T1" fmla="*/ 0 h 128"/>
                <a:gd name="T2" fmla="*/ 16 w 128"/>
                <a:gd name="T3" fmla="*/ 128 h 128"/>
                <a:gd name="T4" fmla="*/ 0 w 128"/>
                <a:gd name="T5" fmla="*/ 112 h 128"/>
                <a:gd name="T6" fmla="*/ 0 w 128"/>
                <a:gd name="T7" fmla="*/ 16 h 128"/>
                <a:gd name="T8" fmla="*/ 16 w 128"/>
                <a:gd name="T9" fmla="*/ 0 h 128"/>
                <a:gd name="T10" fmla="*/ 16 w 128"/>
                <a:gd name="T11" fmla="*/ 128 h 128"/>
                <a:gd name="T12" fmla="*/ 16 w 128"/>
                <a:gd name="T13" fmla="*/ 128 h 128"/>
                <a:gd name="T14" fmla="*/ 16 w 128"/>
                <a:gd name="T15" fmla="*/ 128 h 128"/>
                <a:gd name="T16" fmla="*/ 120 w 128"/>
                <a:gd name="T17" fmla="*/ 12 h 128"/>
                <a:gd name="T18" fmla="*/ 112 w 128"/>
                <a:gd name="T19" fmla="*/ 12 h 128"/>
                <a:gd name="T20" fmla="*/ 112 w 128"/>
                <a:gd name="T21" fmla="*/ 36 h 128"/>
                <a:gd name="T22" fmla="*/ 128 w 128"/>
                <a:gd name="T23" fmla="*/ 36 h 128"/>
                <a:gd name="T24" fmla="*/ 128 w 128"/>
                <a:gd name="T25" fmla="*/ 21 h 128"/>
                <a:gd name="T26" fmla="*/ 120 w 128"/>
                <a:gd name="T27" fmla="*/ 12 h 128"/>
                <a:gd name="T28" fmla="*/ 112 w 128"/>
                <a:gd name="T29" fmla="*/ 100 h 128"/>
                <a:gd name="T30" fmla="*/ 120 w 128"/>
                <a:gd name="T31" fmla="*/ 100 h 128"/>
                <a:gd name="T32" fmla="*/ 128 w 128"/>
                <a:gd name="T33" fmla="*/ 93 h 128"/>
                <a:gd name="T34" fmla="*/ 128 w 128"/>
                <a:gd name="T35" fmla="*/ 76 h 128"/>
                <a:gd name="T36" fmla="*/ 112 w 128"/>
                <a:gd name="T37" fmla="*/ 76 h 128"/>
                <a:gd name="T38" fmla="*/ 112 w 128"/>
                <a:gd name="T39" fmla="*/ 100 h 128"/>
                <a:gd name="T40" fmla="*/ 112 w 128"/>
                <a:gd name="T41" fmla="*/ 68 h 128"/>
                <a:gd name="T42" fmla="*/ 128 w 128"/>
                <a:gd name="T43" fmla="*/ 68 h 128"/>
                <a:gd name="T44" fmla="*/ 128 w 128"/>
                <a:gd name="T45" fmla="*/ 44 h 128"/>
                <a:gd name="T46" fmla="*/ 112 w 128"/>
                <a:gd name="T47" fmla="*/ 44 h 128"/>
                <a:gd name="T48" fmla="*/ 112 w 128"/>
                <a:gd name="T49" fmla="*/ 68 h 128"/>
                <a:gd name="T50" fmla="*/ 104 w 128"/>
                <a:gd name="T51" fmla="*/ 17 h 128"/>
                <a:gd name="T52" fmla="*/ 104 w 128"/>
                <a:gd name="T53" fmla="*/ 112 h 128"/>
                <a:gd name="T54" fmla="*/ 88 w 128"/>
                <a:gd name="T55" fmla="*/ 128 h 128"/>
                <a:gd name="T56" fmla="*/ 24 w 128"/>
                <a:gd name="T57" fmla="*/ 128 h 128"/>
                <a:gd name="T58" fmla="*/ 24 w 128"/>
                <a:gd name="T59" fmla="*/ 0 h 128"/>
                <a:gd name="T60" fmla="*/ 87 w 128"/>
                <a:gd name="T61" fmla="*/ 0 h 128"/>
                <a:gd name="T62" fmla="*/ 104 w 128"/>
                <a:gd name="T63" fmla="*/ 17 h 128"/>
                <a:gd name="T64" fmla="*/ 87 w 128"/>
                <a:gd name="T65" fmla="*/ 73 h 128"/>
                <a:gd name="T66" fmla="*/ 76 w 128"/>
                <a:gd name="T67" fmla="*/ 68 h 128"/>
                <a:gd name="T68" fmla="*/ 70 w 128"/>
                <a:gd name="T69" fmla="*/ 65 h 128"/>
                <a:gd name="T70" fmla="*/ 70 w 128"/>
                <a:gd name="T71" fmla="*/ 60 h 128"/>
                <a:gd name="T72" fmla="*/ 72 w 128"/>
                <a:gd name="T73" fmla="*/ 55 h 128"/>
                <a:gd name="T74" fmla="*/ 74 w 128"/>
                <a:gd name="T75" fmla="*/ 52 h 128"/>
                <a:gd name="T76" fmla="*/ 73 w 128"/>
                <a:gd name="T77" fmla="*/ 48 h 128"/>
                <a:gd name="T78" fmla="*/ 73 w 128"/>
                <a:gd name="T79" fmla="*/ 43 h 128"/>
                <a:gd name="T80" fmla="*/ 64 w 128"/>
                <a:gd name="T81" fmla="*/ 36 h 128"/>
                <a:gd name="T82" fmla="*/ 54 w 128"/>
                <a:gd name="T83" fmla="*/ 43 h 128"/>
                <a:gd name="T84" fmla="*/ 54 w 128"/>
                <a:gd name="T85" fmla="*/ 48 h 128"/>
                <a:gd name="T86" fmla="*/ 53 w 128"/>
                <a:gd name="T87" fmla="*/ 52 h 128"/>
                <a:gd name="T88" fmla="*/ 55 w 128"/>
                <a:gd name="T89" fmla="*/ 55 h 128"/>
                <a:gd name="T90" fmla="*/ 58 w 128"/>
                <a:gd name="T91" fmla="*/ 60 h 128"/>
                <a:gd name="T92" fmla="*/ 57 w 128"/>
                <a:gd name="T93" fmla="*/ 65 h 128"/>
                <a:gd name="T94" fmla="*/ 52 w 128"/>
                <a:gd name="T95" fmla="*/ 68 h 128"/>
                <a:gd name="T96" fmla="*/ 40 w 128"/>
                <a:gd name="T97" fmla="*/ 73 h 128"/>
                <a:gd name="T98" fmla="*/ 40 w 128"/>
                <a:gd name="T99" fmla="*/ 80 h 128"/>
                <a:gd name="T100" fmla="*/ 64 w 128"/>
                <a:gd name="T101" fmla="*/ 80 h 128"/>
                <a:gd name="T102" fmla="*/ 88 w 128"/>
                <a:gd name="T103" fmla="*/ 80 h 128"/>
                <a:gd name="T104" fmla="*/ 87 w 128"/>
                <a:gd name="T105" fmla="*/ 7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6" y="0"/>
                  </a:moveTo>
                  <a:cubicBezTo>
                    <a:pt x="16" y="128"/>
                    <a:pt x="16" y="128"/>
                    <a:pt x="16" y="128"/>
                  </a:cubicBezTo>
                  <a:cubicBezTo>
                    <a:pt x="7" y="128"/>
                    <a:pt x="0" y="120"/>
                    <a:pt x="0" y="112"/>
                  </a:cubicBezTo>
                  <a:cubicBezTo>
                    <a:pt x="0" y="105"/>
                    <a:pt x="0" y="44"/>
                    <a:pt x="0" y="16"/>
                  </a:cubicBezTo>
                  <a:cubicBezTo>
                    <a:pt x="0" y="7"/>
                    <a:pt x="7" y="0"/>
                    <a:pt x="16" y="0"/>
                  </a:cubicBezTo>
                  <a:close/>
                  <a:moveTo>
                    <a:pt x="16" y="128"/>
                  </a:moveTo>
                  <a:cubicBezTo>
                    <a:pt x="16" y="128"/>
                    <a:pt x="16" y="128"/>
                    <a:pt x="16" y="128"/>
                  </a:cubicBezTo>
                  <a:cubicBezTo>
                    <a:pt x="16" y="128"/>
                    <a:pt x="16" y="128"/>
                    <a:pt x="16" y="128"/>
                  </a:cubicBezTo>
                  <a:close/>
                  <a:moveTo>
                    <a:pt x="120" y="12"/>
                  </a:moveTo>
                  <a:cubicBezTo>
                    <a:pt x="112" y="12"/>
                    <a:pt x="112" y="12"/>
                    <a:pt x="112" y="12"/>
                  </a:cubicBezTo>
                  <a:cubicBezTo>
                    <a:pt x="112" y="36"/>
                    <a:pt x="112" y="36"/>
                    <a:pt x="112" y="36"/>
                  </a:cubicBezTo>
                  <a:cubicBezTo>
                    <a:pt x="128" y="36"/>
                    <a:pt x="128" y="36"/>
                    <a:pt x="128" y="36"/>
                  </a:cubicBezTo>
                  <a:cubicBezTo>
                    <a:pt x="128" y="21"/>
                    <a:pt x="128" y="21"/>
                    <a:pt x="128" y="21"/>
                  </a:cubicBezTo>
                  <a:cubicBezTo>
                    <a:pt x="128" y="21"/>
                    <a:pt x="128" y="12"/>
                    <a:pt x="120" y="12"/>
                  </a:cubicBezTo>
                  <a:close/>
                  <a:moveTo>
                    <a:pt x="112" y="100"/>
                  </a:moveTo>
                  <a:cubicBezTo>
                    <a:pt x="112" y="100"/>
                    <a:pt x="112" y="100"/>
                    <a:pt x="120" y="100"/>
                  </a:cubicBezTo>
                  <a:cubicBezTo>
                    <a:pt x="128" y="100"/>
                    <a:pt x="128" y="93"/>
                    <a:pt x="128" y="93"/>
                  </a:cubicBezTo>
                  <a:cubicBezTo>
                    <a:pt x="128" y="76"/>
                    <a:pt x="128" y="76"/>
                    <a:pt x="128" y="76"/>
                  </a:cubicBezTo>
                  <a:cubicBezTo>
                    <a:pt x="112" y="76"/>
                    <a:pt x="112" y="76"/>
                    <a:pt x="112" y="76"/>
                  </a:cubicBezTo>
                  <a:lnTo>
                    <a:pt x="112" y="100"/>
                  </a:lnTo>
                  <a:close/>
                  <a:moveTo>
                    <a:pt x="112" y="68"/>
                  </a:moveTo>
                  <a:cubicBezTo>
                    <a:pt x="128" y="68"/>
                    <a:pt x="128" y="68"/>
                    <a:pt x="128" y="68"/>
                  </a:cubicBezTo>
                  <a:cubicBezTo>
                    <a:pt x="128" y="44"/>
                    <a:pt x="128" y="44"/>
                    <a:pt x="128" y="44"/>
                  </a:cubicBezTo>
                  <a:cubicBezTo>
                    <a:pt x="112" y="44"/>
                    <a:pt x="112" y="44"/>
                    <a:pt x="112" y="44"/>
                  </a:cubicBezTo>
                  <a:lnTo>
                    <a:pt x="112" y="68"/>
                  </a:lnTo>
                  <a:close/>
                  <a:moveTo>
                    <a:pt x="104" y="17"/>
                  </a:moveTo>
                  <a:cubicBezTo>
                    <a:pt x="104" y="23"/>
                    <a:pt x="104" y="85"/>
                    <a:pt x="104" y="112"/>
                  </a:cubicBezTo>
                  <a:cubicBezTo>
                    <a:pt x="104" y="122"/>
                    <a:pt x="96" y="128"/>
                    <a:pt x="88" y="128"/>
                  </a:cubicBezTo>
                  <a:cubicBezTo>
                    <a:pt x="79" y="128"/>
                    <a:pt x="24" y="128"/>
                    <a:pt x="24" y="128"/>
                  </a:cubicBezTo>
                  <a:cubicBezTo>
                    <a:pt x="24" y="0"/>
                    <a:pt x="24" y="0"/>
                    <a:pt x="24" y="0"/>
                  </a:cubicBezTo>
                  <a:cubicBezTo>
                    <a:pt x="24" y="0"/>
                    <a:pt x="79" y="0"/>
                    <a:pt x="87" y="0"/>
                  </a:cubicBezTo>
                  <a:cubicBezTo>
                    <a:pt x="96" y="0"/>
                    <a:pt x="104" y="8"/>
                    <a:pt x="104" y="17"/>
                  </a:cubicBezTo>
                  <a:close/>
                  <a:moveTo>
                    <a:pt x="87" y="73"/>
                  </a:moveTo>
                  <a:cubicBezTo>
                    <a:pt x="85" y="71"/>
                    <a:pt x="80" y="70"/>
                    <a:pt x="76" y="68"/>
                  </a:cubicBezTo>
                  <a:cubicBezTo>
                    <a:pt x="71" y="66"/>
                    <a:pt x="70" y="65"/>
                    <a:pt x="70" y="65"/>
                  </a:cubicBezTo>
                  <a:cubicBezTo>
                    <a:pt x="70" y="60"/>
                    <a:pt x="70" y="60"/>
                    <a:pt x="70" y="60"/>
                  </a:cubicBezTo>
                  <a:cubicBezTo>
                    <a:pt x="70" y="60"/>
                    <a:pt x="71" y="59"/>
                    <a:pt x="72" y="55"/>
                  </a:cubicBezTo>
                  <a:cubicBezTo>
                    <a:pt x="73" y="55"/>
                    <a:pt x="74" y="53"/>
                    <a:pt x="74" y="52"/>
                  </a:cubicBezTo>
                  <a:cubicBezTo>
                    <a:pt x="74" y="51"/>
                    <a:pt x="74" y="48"/>
                    <a:pt x="73" y="48"/>
                  </a:cubicBezTo>
                  <a:cubicBezTo>
                    <a:pt x="73" y="46"/>
                    <a:pt x="73" y="44"/>
                    <a:pt x="73" y="43"/>
                  </a:cubicBezTo>
                  <a:cubicBezTo>
                    <a:pt x="73" y="40"/>
                    <a:pt x="69" y="36"/>
                    <a:pt x="64" y="36"/>
                  </a:cubicBezTo>
                  <a:cubicBezTo>
                    <a:pt x="58" y="36"/>
                    <a:pt x="54" y="40"/>
                    <a:pt x="54" y="43"/>
                  </a:cubicBezTo>
                  <a:cubicBezTo>
                    <a:pt x="54" y="44"/>
                    <a:pt x="54" y="46"/>
                    <a:pt x="54" y="48"/>
                  </a:cubicBezTo>
                  <a:cubicBezTo>
                    <a:pt x="53" y="48"/>
                    <a:pt x="53" y="51"/>
                    <a:pt x="53" y="52"/>
                  </a:cubicBezTo>
                  <a:cubicBezTo>
                    <a:pt x="53" y="53"/>
                    <a:pt x="54" y="55"/>
                    <a:pt x="55" y="55"/>
                  </a:cubicBezTo>
                  <a:cubicBezTo>
                    <a:pt x="56" y="59"/>
                    <a:pt x="58" y="60"/>
                    <a:pt x="58" y="60"/>
                  </a:cubicBezTo>
                  <a:cubicBezTo>
                    <a:pt x="57" y="65"/>
                    <a:pt x="57" y="65"/>
                    <a:pt x="57" y="65"/>
                  </a:cubicBezTo>
                  <a:cubicBezTo>
                    <a:pt x="57" y="65"/>
                    <a:pt x="56" y="66"/>
                    <a:pt x="52" y="68"/>
                  </a:cubicBezTo>
                  <a:cubicBezTo>
                    <a:pt x="47" y="70"/>
                    <a:pt x="42" y="71"/>
                    <a:pt x="40" y="73"/>
                  </a:cubicBezTo>
                  <a:cubicBezTo>
                    <a:pt x="39" y="75"/>
                    <a:pt x="40" y="80"/>
                    <a:pt x="40" y="80"/>
                  </a:cubicBezTo>
                  <a:cubicBezTo>
                    <a:pt x="64" y="80"/>
                    <a:pt x="64" y="80"/>
                    <a:pt x="64" y="80"/>
                  </a:cubicBezTo>
                  <a:cubicBezTo>
                    <a:pt x="88" y="80"/>
                    <a:pt x="88" y="80"/>
                    <a:pt x="88" y="80"/>
                  </a:cubicBezTo>
                  <a:cubicBezTo>
                    <a:pt x="88" y="80"/>
                    <a:pt x="88" y="75"/>
                    <a:pt x="87" y="7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2002061" y="3632714"/>
            <a:ext cx="392113" cy="392113"/>
            <a:chOff x="7694613" y="4387850"/>
            <a:chExt cx="392113" cy="392113"/>
          </a:xfrm>
        </p:grpSpPr>
        <p:sp>
          <p:nvSpPr>
            <p:cNvPr id="25" name="Oval 600"/>
            <p:cNvSpPr>
              <a:spLocks noChangeArrowheads="1"/>
            </p:cNvSpPr>
            <p:nvPr/>
          </p:nvSpPr>
          <p:spPr bwMode="auto">
            <a:xfrm>
              <a:off x="7694613" y="4387850"/>
              <a:ext cx="392113" cy="392113"/>
            </a:xfrm>
            <a:prstGeom prst="ellipse">
              <a:avLst/>
            </a:prstGeom>
            <a:solidFill>
              <a:schemeClr val="bg2"/>
            </a:solidFill>
            <a:ln>
              <a:noFill/>
            </a:ln>
          </p:spPr>
          <p:txBody>
            <a:bodyPr vert="horz" wrap="square" lIns="91440" tIns="45720" rIns="91440" bIns="45720" numCol="1" anchor="t" anchorCtr="0" compatLnSpc="1"/>
            <a:lstStyle/>
            <a:p>
              <a:endParaRPr lang="zh-CN" altLang="en-US"/>
            </a:p>
          </p:txBody>
        </p:sp>
        <p:sp>
          <p:nvSpPr>
            <p:cNvPr id="26" name="Freeform 164"/>
            <p:cNvSpPr>
              <a:spLocks noEditPoints="1"/>
            </p:cNvSpPr>
            <p:nvPr/>
          </p:nvSpPr>
          <p:spPr bwMode="auto">
            <a:xfrm>
              <a:off x="7787981" y="4451639"/>
              <a:ext cx="225546" cy="262913"/>
            </a:xfrm>
            <a:custGeom>
              <a:avLst/>
              <a:gdLst>
                <a:gd name="T0" fmla="*/ 47 w 170"/>
                <a:gd name="T1" fmla="*/ 16 h 198"/>
                <a:gd name="T2" fmla="*/ 13 w 170"/>
                <a:gd name="T3" fmla="*/ 82 h 198"/>
                <a:gd name="T4" fmla="*/ 7 w 170"/>
                <a:gd name="T5" fmla="*/ 102 h 198"/>
                <a:gd name="T6" fmla="*/ 5 w 170"/>
                <a:gd name="T7" fmla="*/ 116 h 198"/>
                <a:gd name="T8" fmla="*/ 7 w 170"/>
                <a:gd name="T9" fmla="*/ 121 h 198"/>
                <a:gd name="T10" fmla="*/ 10 w 170"/>
                <a:gd name="T11" fmla="*/ 131 h 198"/>
                <a:gd name="T12" fmla="*/ 6 w 170"/>
                <a:gd name="T13" fmla="*/ 148 h 198"/>
                <a:gd name="T14" fmla="*/ 35 w 170"/>
                <a:gd name="T15" fmla="*/ 165 h 198"/>
                <a:gd name="T16" fmla="*/ 83 w 170"/>
                <a:gd name="T17" fmla="*/ 198 h 198"/>
                <a:gd name="T18" fmla="*/ 158 w 170"/>
                <a:gd name="T19" fmla="*/ 100 h 198"/>
                <a:gd name="T20" fmla="*/ 108 w 170"/>
                <a:gd name="T21" fmla="*/ 34 h 198"/>
                <a:gd name="T22" fmla="*/ 118 w 170"/>
                <a:gd name="T23" fmla="*/ 22 h 198"/>
                <a:gd name="T24" fmla="*/ 115 w 170"/>
                <a:gd name="T25" fmla="*/ 37 h 198"/>
                <a:gd name="T26" fmla="*/ 108 w 170"/>
                <a:gd name="T27" fmla="*/ 34 h 198"/>
                <a:gd name="T28" fmla="*/ 91 w 170"/>
                <a:gd name="T29" fmla="*/ 19 h 198"/>
                <a:gd name="T30" fmla="*/ 89 w 170"/>
                <a:gd name="T31" fmla="*/ 33 h 198"/>
                <a:gd name="T32" fmla="*/ 85 w 170"/>
                <a:gd name="T33" fmla="*/ 30 h 198"/>
                <a:gd name="T34" fmla="*/ 87 w 170"/>
                <a:gd name="T35" fmla="*/ 15 h 198"/>
                <a:gd name="T36" fmla="*/ 62 w 170"/>
                <a:gd name="T37" fmla="*/ 26 h 198"/>
                <a:gd name="T38" fmla="*/ 68 w 170"/>
                <a:gd name="T39" fmla="*/ 40 h 198"/>
                <a:gd name="T40" fmla="*/ 63 w 170"/>
                <a:gd name="T41" fmla="*/ 39 h 198"/>
                <a:gd name="T42" fmla="*/ 57 w 170"/>
                <a:gd name="T43" fmla="*/ 25 h 198"/>
                <a:gd name="T44" fmla="*/ 34 w 170"/>
                <a:gd name="T45" fmla="*/ 82 h 198"/>
                <a:gd name="T46" fmla="*/ 30 w 170"/>
                <a:gd name="T47" fmla="*/ 79 h 198"/>
                <a:gd name="T48" fmla="*/ 44 w 170"/>
                <a:gd name="T49" fmla="*/ 75 h 198"/>
                <a:gd name="T50" fmla="*/ 45 w 170"/>
                <a:gd name="T51" fmla="*/ 82 h 198"/>
                <a:gd name="T52" fmla="*/ 36 w 170"/>
                <a:gd name="T53" fmla="*/ 49 h 198"/>
                <a:gd name="T54" fmla="*/ 51 w 170"/>
                <a:gd name="T55" fmla="*/ 52 h 198"/>
                <a:gd name="T56" fmla="*/ 48 w 170"/>
                <a:gd name="T57" fmla="*/ 58 h 198"/>
                <a:gd name="T58" fmla="*/ 84 w 170"/>
                <a:gd name="T59" fmla="*/ 131 h 198"/>
                <a:gd name="T60" fmla="*/ 82 w 170"/>
                <a:gd name="T61" fmla="*/ 133 h 198"/>
                <a:gd name="T62" fmla="*/ 82 w 170"/>
                <a:gd name="T63" fmla="*/ 136 h 198"/>
                <a:gd name="T64" fmla="*/ 80 w 170"/>
                <a:gd name="T65" fmla="*/ 138 h 198"/>
                <a:gd name="T66" fmla="*/ 71 w 170"/>
                <a:gd name="T67" fmla="*/ 140 h 198"/>
                <a:gd name="T68" fmla="*/ 57 w 170"/>
                <a:gd name="T69" fmla="*/ 137 h 198"/>
                <a:gd name="T70" fmla="*/ 50 w 170"/>
                <a:gd name="T71" fmla="*/ 124 h 198"/>
                <a:gd name="T72" fmla="*/ 52 w 170"/>
                <a:gd name="T73" fmla="*/ 122 h 198"/>
                <a:gd name="T74" fmla="*/ 52 w 170"/>
                <a:gd name="T75" fmla="*/ 119 h 198"/>
                <a:gd name="T76" fmla="*/ 54 w 170"/>
                <a:gd name="T77" fmla="*/ 117 h 198"/>
                <a:gd name="T78" fmla="*/ 54 w 170"/>
                <a:gd name="T79" fmla="*/ 114 h 198"/>
                <a:gd name="T80" fmla="*/ 84 w 170"/>
                <a:gd name="T81" fmla="*/ 131 h 198"/>
                <a:gd name="T82" fmla="*/ 87 w 170"/>
                <a:gd name="T83" fmla="*/ 126 h 198"/>
                <a:gd name="T84" fmla="*/ 69 w 170"/>
                <a:gd name="T85" fmla="*/ 118 h 198"/>
                <a:gd name="T86" fmla="*/ 59 w 170"/>
                <a:gd name="T87" fmla="*/ 98 h 198"/>
                <a:gd name="T88" fmla="*/ 61 w 170"/>
                <a:gd name="T89" fmla="*/ 63 h 198"/>
                <a:gd name="T90" fmla="*/ 120 w 170"/>
                <a:gd name="T91" fmla="*/ 91 h 198"/>
                <a:gd name="T92" fmla="*/ 95 w 170"/>
                <a:gd name="T93" fmla="*/ 114 h 198"/>
                <a:gd name="T94" fmla="*/ 120 w 170"/>
                <a:gd name="T95" fmla="*/ 127 h 198"/>
                <a:gd name="T96" fmla="*/ 113 w 170"/>
                <a:gd name="T97" fmla="*/ 117 h 198"/>
                <a:gd name="T98" fmla="*/ 118 w 170"/>
                <a:gd name="T99" fmla="*/ 113 h 198"/>
                <a:gd name="T100" fmla="*/ 124 w 170"/>
                <a:gd name="T101" fmla="*/ 127 h 198"/>
                <a:gd name="T102" fmla="*/ 127 w 170"/>
                <a:gd name="T103" fmla="*/ 48 h 198"/>
                <a:gd name="T104" fmla="*/ 141 w 170"/>
                <a:gd name="T105" fmla="*/ 43 h 198"/>
                <a:gd name="T106" fmla="*/ 131 w 170"/>
                <a:gd name="T107" fmla="*/ 54 h 198"/>
                <a:gd name="T108" fmla="*/ 126 w 170"/>
                <a:gd name="T109" fmla="*/ 53 h 198"/>
                <a:gd name="T110" fmla="*/ 140 w 170"/>
                <a:gd name="T111" fmla="*/ 105 h 198"/>
                <a:gd name="T112" fmla="*/ 128 w 170"/>
                <a:gd name="T113" fmla="*/ 95 h 198"/>
                <a:gd name="T114" fmla="*/ 143 w 170"/>
                <a:gd name="T115" fmla="*/ 99 h 198"/>
                <a:gd name="T116" fmla="*/ 148 w 170"/>
                <a:gd name="T117" fmla="*/ 76 h 198"/>
                <a:gd name="T118" fmla="*/ 135 w 170"/>
                <a:gd name="T119" fmla="*/ 77 h 198"/>
                <a:gd name="T120" fmla="*/ 136 w 170"/>
                <a:gd name="T121" fmla="*/ 70 h 198"/>
                <a:gd name="T122" fmla="*/ 151 w 170"/>
                <a:gd name="T123" fmla="*/ 7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 h="198">
                  <a:moveTo>
                    <a:pt x="122" y="13"/>
                  </a:moveTo>
                  <a:cubicBezTo>
                    <a:pt x="95" y="1"/>
                    <a:pt x="71" y="0"/>
                    <a:pt x="47" y="16"/>
                  </a:cubicBezTo>
                  <a:cubicBezTo>
                    <a:pt x="28" y="29"/>
                    <a:pt x="21" y="60"/>
                    <a:pt x="21" y="64"/>
                  </a:cubicBezTo>
                  <a:cubicBezTo>
                    <a:pt x="21" y="68"/>
                    <a:pt x="25" y="74"/>
                    <a:pt x="13" y="82"/>
                  </a:cubicBezTo>
                  <a:cubicBezTo>
                    <a:pt x="1" y="90"/>
                    <a:pt x="0" y="88"/>
                    <a:pt x="1" y="94"/>
                  </a:cubicBezTo>
                  <a:cubicBezTo>
                    <a:pt x="1" y="98"/>
                    <a:pt x="6" y="100"/>
                    <a:pt x="7" y="102"/>
                  </a:cubicBezTo>
                  <a:cubicBezTo>
                    <a:pt x="9" y="104"/>
                    <a:pt x="10" y="107"/>
                    <a:pt x="8" y="109"/>
                  </a:cubicBezTo>
                  <a:cubicBezTo>
                    <a:pt x="7" y="111"/>
                    <a:pt x="3" y="112"/>
                    <a:pt x="5" y="116"/>
                  </a:cubicBezTo>
                  <a:cubicBezTo>
                    <a:pt x="7" y="120"/>
                    <a:pt x="13" y="121"/>
                    <a:pt x="15" y="121"/>
                  </a:cubicBezTo>
                  <a:cubicBezTo>
                    <a:pt x="16" y="121"/>
                    <a:pt x="10" y="120"/>
                    <a:pt x="7" y="121"/>
                  </a:cubicBezTo>
                  <a:cubicBezTo>
                    <a:pt x="5" y="122"/>
                    <a:pt x="3" y="125"/>
                    <a:pt x="4" y="127"/>
                  </a:cubicBezTo>
                  <a:cubicBezTo>
                    <a:pt x="5" y="129"/>
                    <a:pt x="9" y="130"/>
                    <a:pt x="10" y="131"/>
                  </a:cubicBezTo>
                  <a:cubicBezTo>
                    <a:pt x="10" y="132"/>
                    <a:pt x="10" y="135"/>
                    <a:pt x="10" y="136"/>
                  </a:cubicBezTo>
                  <a:cubicBezTo>
                    <a:pt x="10" y="140"/>
                    <a:pt x="8" y="144"/>
                    <a:pt x="6" y="148"/>
                  </a:cubicBezTo>
                  <a:cubicBezTo>
                    <a:pt x="4" y="152"/>
                    <a:pt x="7" y="160"/>
                    <a:pt x="16" y="162"/>
                  </a:cubicBezTo>
                  <a:cubicBezTo>
                    <a:pt x="25" y="164"/>
                    <a:pt x="29" y="164"/>
                    <a:pt x="35" y="165"/>
                  </a:cubicBezTo>
                  <a:cubicBezTo>
                    <a:pt x="47" y="166"/>
                    <a:pt x="56" y="183"/>
                    <a:pt x="57" y="198"/>
                  </a:cubicBezTo>
                  <a:cubicBezTo>
                    <a:pt x="62" y="198"/>
                    <a:pt x="77" y="198"/>
                    <a:pt x="83" y="198"/>
                  </a:cubicBezTo>
                  <a:cubicBezTo>
                    <a:pt x="100" y="198"/>
                    <a:pt x="116" y="194"/>
                    <a:pt x="131" y="187"/>
                  </a:cubicBezTo>
                  <a:cubicBezTo>
                    <a:pt x="123" y="145"/>
                    <a:pt x="146" y="141"/>
                    <a:pt x="158" y="100"/>
                  </a:cubicBezTo>
                  <a:cubicBezTo>
                    <a:pt x="163" y="84"/>
                    <a:pt x="170" y="35"/>
                    <a:pt x="122" y="13"/>
                  </a:cubicBezTo>
                  <a:close/>
                  <a:moveTo>
                    <a:pt x="108" y="34"/>
                  </a:moveTo>
                  <a:cubicBezTo>
                    <a:pt x="113" y="23"/>
                    <a:pt x="113" y="23"/>
                    <a:pt x="113" y="23"/>
                  </a:cubicBezTo>
                  <a:cubicBezTo>
                    <a:pt x="114" y="22"/>
                    <a:pt x="116" y="21"/>
                    <a:pt x="118" y="22"/>
                  </a:cubicBezTo>
                  <a:cubicBezTo>
                    <a:pt x="120" y="23"/>
                    <a:pt x="120" y="25"/>
                    <a:pt x="120" y="26"/>
                  </a:cubicBezTo>
                  <a:cubicBezTo>
                    <a:pt x="115" y="37"/>
                    <a:pt x="115" y="37"/>
                    <a:pt x="115" y="37"/>
                  </a:cubicBezTo>
                  <a:cubicBezTo>
                    <a:pt x="114" y="38"/>
                    <a:pt x="112" y="39"/>
                    <a:pt x="110" y="38"/>
                  </a:cubicBezTo>
                  <a:cubicBezTo>
                    <a:pt x="108" y="37"/>
                    <a:pt x="108" y="35"/>
                    <a:pt x="108" y="34"/>
                  </a:cubicBezTo>
                  <a:close/>
                  <a:moveTo>
                    <a:pt x="87" y="15"/>
                  </a:moveTo>
                  <a:cubicBezTo>
                    <a:pt x="89" y="15"/>
                    <a:pt x="91" y="17"/>
                    <a:pt x="91" y="19"/>
                  </a:cubicBezTo>
                  <a:cubicBezTo>
                    <a:pt x="92" y="30"/>
                    <a:pt x="92" y="30"/>
                    <a:pt x="92" y="30"/>
                  </a:cubicBezTo>
                  <a:cubicBezTo>
                    <a:pt x="92" y="32"/>
                    <a:pt x="91" y="33"/>
                    <a:pt x="89" y="33"/>
                  </a:cubicBezTo>
                  <a:cubicBezTo>
                    <a:pt x="88" y="34"/>
                    <a:pt x="87" y="33"/>
                    <a:pt x="87" y="33"/>
                  </a:cubicBezTo>
                  <a:cubicBezTo>
                    <a:pt x="86" y="33"/>
                    <a:pt x="85" y="32"/>
                    <a:pt x="85" y="30"/>
                  </a:cubicBezTo>
                  <a:cubicBezTo>
                    <a:pt x="84" y="19"/>
                    <a:pt x="84" y="19"/>
                    <a:pt x="84" y="19"/>
                  </a:cubicBezTo>
                  <a:cubicBezTo>
                    <a:pt x="84" y="17"/>
                    <a:pt x="85" y="16"/>
                    <a:pt x="87" y="15"/>
                  </a:cubicBezTo>
                  <a:close/>
                  <a:moveTo>
                    <a:pt x="57" y="25"/>
                  </a:moveTo>
                  <a:cubicBezTo>
                    <a:pt x="59" y="24"/>
                    <a:pt x="61" y="24"/>
                    <a:pt x="62" y="26"/>
                  </a:cubicBezTo>
                  <a:cubicBezTo>
                    <a:pt x="69" y="35"/>
                    <a:pt x="69" y="35"/>
                    <a:pt x="69" y="35"/>
                  </a:cubicBezTo>
                  <a:cubicBezTo>
                    <a:pt x="70" y="37"/>
                    <a:pt x="69" y="39"/>
                    <a:pt x="68" y="40"/>
                  </a:cubicBezTo>
                  <a:cubicBezTo>
                    <a:pt x="67" y="41"/>
                    <a:pt x="65" y="41"/>
                    <a:pt x="64" y="40"/>
                  </a:cubicBezTo>
                  <a:cubicBezTo>
                    <a:pt x="64" y="40"/>
                    <a:pt x="63" y="40"/>
                    <a:pt x="63" y="39"/>
                  </a:cubicBezTo>
                  <a:cubicBezTo>
                    <a:pt x="56" y="30"/>
                    <a:pt x="56" y="30"/>
                    <a:pt x="56" y="30"/>
                  </a:cubicBezTo>
                  <a:cubicBezTo>
                    <a:pt x="55" y="28"/>
                    <a:pt x="56" y="26"/>
                    <a:pt x="57" y="25"/>
                  </a:cubicBezTo>
                  <a:close/>
                  <a:moveTo>
                    <a:pt x="45" y="82"/>
                  </a:moveTo>
                  <a:cubicBezTo>
                    <a:pt x="34" y="82"/>
                    <a:pt x="34" y="82"/>
                    <a:pt x="34" y="82"/>
                  </a:cubicBezTo>
                  <a:cubicBezTo>
                    <a:pt x="33" y="83"/>
                    <a:pt x="33" y="82"/>
                    <a:pt x="32" y="82"/>
                  </a:cubicBezTo>
                  <a:cubicBezTo>
                    <a:pt x="31" y="82"/>
                    <a:pt x="30" y="81"/>
                    <a:pt x="30" y="79"/>
                  </a:cubicBezTo>
                  <a:cubicBezTo>
                    <a:pt x="30" y="77"/>
                    <a:pt x="31" y="76"/>
                    <a:pt x="33" y="76"/>
                  </a:cubicBezTo>
                  <a:cubicBezTo>
                    <a:pt x="44" y="75"/>
                    <a:pt x="44" y="75"/>
                    <a:pt x="44" y="75"/>
                  </a:cubicBezTo>
                  <a:cubicBezTo>
                    <a:pt x="46" y="74"/>
                    <a:pt x="48" y="76"/>
                    <a:pt x="48" y="78"/>
                  </a:cubicBezTo>
                  <a:cubicBezTo>
                    <a:pt x="48" y="80"/>
                    <a:pt x="47" y="81"/>
                    <a:pt x="45" y="82"/>
                  </a:cubicBezTo>
                  <a:close/>
                  <a:moveTo>
                    <a:pt x="38" y="53"/>
                  </a:moveTo>
                  <a:cubicBezTo>
                    <a:pt x="36" y="52"/>
                    <a:pt x="36" y="50"/>
                    <a:pt x="36" y="49"/>
                  </a:cubicBezTo>
                  <a:cubicBezTo>
                    <a:pt x="37" y="47"/>
                    <a:pt x="39" y="46"/>
                    <a:pt x="41" y="47"/>
                  </a:cubicBezTo>
                  <a:cubicBezTo>
                    <a:pt x="51" y="52"/>
                    <a:pt x="51" y="52"/>
                    <a:pt x="51" y="52"/>
                  </a:cubicBezTo>
                  <a:cubicBezTo>
                    <a:pt x="53" y="52"/>
                    <a:pt x="54" y="55"/>
                    <a:pt x="53" y="56"/>
                  </a:cubicBezTo>
                  <a:cubicBezTo>
                    <a:pt x="52" y="58"/>
                    <a:pt x="50" y="59"/>
                    <a:pt x="48" y="58"/>
                  </a:cubicBezTo>
                  <a:lnTo>
                    <a:pt x="38" y="53"/>
                  </a:lnTo>
                  <a:close/>
                  <a:moveTo>
                    <a:pt x="84" y="131"/>
                  </a:moveTo>
                  <a:cubicBezTo>
                    <a:pt x="83" y="131"/>
                    <a:pt x="83" y="131"/>
                    <a:pt x="83" y="131"/>
                  </a:cubicBezTo>
                  <a:cubicBezTo>
                    <a:pt x="82" y="133"/>
                    <a:pt x="82" y="133"/>
                    <a:pt x="82" y="133"/>
                  </a:cubicBezTo>
                  <a:cubicBezTo>
                    <a:pt x="83" y="133"/>
                    <a:pt x="83" y="133"/>
                    <a:pt x="83" y="133"/>
                  </a:cubicBezTo>
                  <a:cubicBezTo>
                    <a:pt x="82" y="136"/>
                    <a:pt x="82" y="136"/>
                    <a:pt x="82" y="136"/>
                  </a:cubicBezTo>
                  <a:cubicBezTo>
                    <a:pt x="81" y="135"/>
                    <a:pt x="81" y="135"/>
                    <a:pt x="81" y="135"/>
                  </a:cubicBezTo>
                  <a:cubicBezTo>
                    <a:pt x="80" y="138"/>
                    <a:pt x="80" y="138"/>
                    <a:pt x="80" y="138"/>
                  </a:cubicBezTo>
                  <a:cubicBezTo>
                    <a:pt x="81" y="138"/>
                    <a:pt x="81" y="138"/>
                    <a:pt x="81" y="138"/>
                  </a:cubicBezTo>
                  <a:cubicBezTo>
                    <a:pt x="79" y="141"/>
                    <a:pt x="75" y="142"/>
                    <a:pt x="71" y="140"/>
                  </a:cubicBezTo>
                  <a:cubicBezTo>
                    <a:pt x="70" y="142"/>
                    <a:pt x="68" y="142"/>
                    <a:pt x="66" y="141"/>
                  </a:cubicBezTo>
                  <a:cubicBezTo>
                    <a:pt x="57" y="137"/>
                    <a:pt x="57" y="137"/>
                    <a:pt x="57" y="137"/>
                  </a:cubicBezTo>
                  <a:cubicBezTo>
                    <a:pt x="55" y="136"/>
                    <a:pt x="54" y="134"/>
                    <a:pt x="54" y="132"/>
                  </a:cubicBezTo>
                  <a:cubicBezTo>
                    <a:pt x="50" y="130"/>
                    <a:pt x="49" y="127"/>
                    <a:pt x="50" y="124"/>
                  </a:cubicBezTo>
                  <a:cubicBezTo>
                    <a:pt x="51" y="124"/>
                    <a:pt x="51" y="124"/>
                    <a:pt x="51" y="124"/>
                  </a:cubicBezTo>
                  <a:cubicBezTo>
                    <a:pt x="52" y="122"/>
                    <a:pt x="52" y="122"/>
                    <a:pt x="52" y="122"/>
                  </a:cubicBezTo>
                  <a:cubicBezTo>
                    <a:pt x="51" y="121"/>
                    <a:pt x="51" y="121"/>
                    <a:pt x="51" y="121"/>
                  </a:cubicBezTo>
                  <a:cubicBezTo>
                    <a:pt x="52" y="119"/>
                    <a:pt x="52" y="119"/>
                    <a:pt x="52" y="119"/>
                  </a:cubicBezTo>
                  <a:cubicBezTo>
                    <a:pt x="53" y="120"/>
                    <a:pt x="53" y="120"/>
                    <a:pt x="53" y="120"/>
                  </a:cubicBezTo>
                  <a:cubicBezTo>
                    <a:pt x="54" y="117"/>
                    <a:pt x="54" y="117"/>
                    <a:pt x="54" y="117"/>
                  </a:cubicBezTo>
                  <a:cubicBezTo>
                    <a:pt x="53" y="117"/>
                    <a:pt x="53" y="117"/>
                    <a:pt x="53" y="117"/>
                  </a:cubicBezTo>
                  <a:cubicBezTo>
                    <a:pt x="54" y="114"/>
                    <a:pt x="54" y="114"/>
                    <a:pt x="54" y="114"/>
                  </a:cubicBezTo>
                  <a:cubicBezTo>
                    <a:pt x="85" y="129"/>
                    <a:pt x="85" y="129"/>
                    <a:pt x="85" y="129"/>
                  </a:cubicBezTo>
                  <a:lnTo>
                    <a:pt x="84" y="131"/>
                  </a:lnTo>
                  <a:close/>
                  <a:moveTo>
                    <a:pt x="95" y="114"/>
                  </a:moveTo>
                  <a:cubicBezTo>
                    <a:pt x="89" y="117"/>
                    <a:pt x="87" y="126"/>
                    <a:pt x="87" y="126"/>
                  </a:cubicBezTo>
                  <a:cubicBezTo>
                    <a:pt x="82" y="124"/>
                    <a:pt x="77" y="122"/>
                    <a:pt x="73" y="120"/>
                  </a:cubicBezTo>
                  <a:cubicBezTo>
                    <a:pt x="71" y="119"/>
                    <a:pt x="70" y="119"/>
                    <a:pt x="69" y="118"/>
                  </a:cubicBezTo>
                  <a:cubicBezTo>
                    <a:pt x="64" y="116"/>
                    <a:pt x="60" y="114"/>
                    <a:pt x="55" y="112"/>
                  </a:cubicBezTo>
                  <a:cubicBezTo>
                    <a:pt x="55" y="112"/>
                    <a:pt x="60" y="104"/>
                    <a:pt x="59" y="98"/>
                  </a:cubicBezTo>
                  <a:cubicBezTo>
                    <a:pt x="55" y="78"/>
                    <a:pt x="59" y="66"/>
                    <a:pt x="60" y="66"/>
                  </a:cubicBezTo>
                  <a:cubicBezTo>
                    <a:pt x="60" y="65"/>
                    <a:pt x="60" y="64"/>
                    <a:pt x="61" y="63"/>
                  </a:cubicBezTo>
                  <a:cubicBezTo>
                    <a:pt x="69" y="47"/>
                    <a:pt x="88" y="40"/>
                    <a:pt x="104" y="48"/>
                  </a:cubicBezTo>
                  <a:cubicBezTo>
                    <a:pt x="120" y="55"/>
                    <a:pt x="127" y="75"/>
                    <a:pt x="120" y="91"/>
                  </a:cubicBezTo>
                  <a:cubicBezTo>
                    <a:pt x="119" y="92"/>
                    <a:pt x="119" y="93"/>
                    <a:pt x="118" y="94"/>
                  </a:cubicBezTo>
                  <a:cubicBezTo>
                    <a:pt x="118" y="94"/>
                    <a:pt x="112" y="105"/>
                    <a:pt x="95" y="114"/>
                  </a:cubicBezTo>
                  <a:close/>
                  <a:moveTo>
                    <a:pt x="124" y="127"/>
                  </a:moveTo>
                  <a:cubicBezTo>
                    <a:pt x="123" y="127"/>
                    <a:pt x="121" y="127"/>
                    <a:pt x="120" y="127"/>
                  </a:cubicBezTo>
                  <a:cubicBezTo>
                    <a:pt x="120" y="127"/>
                    <a:pt x="119" y="126"/>
                    <a:pt x="119" y="126"/>
                  </a:cubicBezTo>
                  <a:cubicBezTo>
                    <a:pt x="113" y="117"/>
                    <a:pt x="113" y="117"/>
                    <a:pt x="113" y="117"/>
                  </a:cubicBezTo>
                  <a:cubicBezTo>
                    <a:pt x="111" y="115"/>
                    <a:pt x="112" y="113"/>
                    <a:pt x="113" y="112"/>
                  </a:cubicBezTo>
                  <a:cubicBezTo>
                    <a:pt x="115" y="111"/>
                    <a:pt x="117" y="111"/>
                    <a:pt x="118" y="113"/>
                  </a:cubicBezTo>
                  <a:cubicBezTo>
                    <a:pt x="125" y="122"/>
                    <a:pt x="125" y="122"/>
                    <a:pt x="125" y="122"/>
                  </a:cubicBezTo>
                  <a:cubicBezTo>
                    <a:pt x="126" y="123"/>
                    <a:pt x="125" y="125"/>
                    <a:pt x="124" y="127"/>
                  </a:cubicBezTo>
                  <a:close/>
                  <a:moveTo>
                    <a:pt x="126" y="53"/>
                  </a:moveTo>
                  <a:cubicBezTo>
                    <a:pt x="125" y="51"/>
                    <a:pt x="126" y="49"/>
                    <a:pt x="127" y="48"/>
                  </a:cubicBezTo>
                  <a:cubicBezTo>
                    <a:pt x="136" y="42"/>
                    <a:pt x="136" y="42"/>
                    <a:pt x="136" y="42"/>
                  </a:cubicBezTo>
                  <a:cubicBezTo>
                    <a:pt x="138" y="41"/>
                    <a:pt x="140" y="41"/>
                    <a:pt x="141" y="43"/>
                  </a:cubicBezTo>
                  <a:cubicBezTo>
                    <a:pt x="142" y="44"/>
                    <a:pt x="142" y="46"/>
                    <a:pt x="140" y="48"/>
                  </a:cubicBezTo>
                  <a:cubicBezTo>
                    <a:pt x="131" y="54"/>
                    <a:pt x="131" y="54"/>
                    <a:pt x="131" y="54"/>
                  </a:cubicBezTo>
                  <a:cubicBezTo>
                    <a:pt x="130" y="55"/>
                    <a:pt x="129" y="55"/>
                    <a:pt x="128" y="54"/>
                  </a:cubicBezTo>
                  <a:cubicBezTo>
                    <a:pt x="127" y="54"/>
                    <a:pt x="127" y="54"/>
                    <a:pt x="126" y="53"/>
                  </a:cubicBezTo>
                  <a:close/>
                  <a:moveTo>
                    <a:pt x="145" y="103"/>
                  </a:moveTo>
                  <a:cubicBezTo>
                    <a:pt x="144" y="105"/>
                    <a:pt x="142" y="106"/>
                    <a:pt x="140" y="105"/>
                  </a:cubicBezTo>
                  <a:cubicBezTo>
                    <a:pt x="130" y="100"/>
                    <a:pt x="130" y="100"/>
                    <a:pt x="130" y="100"/>
                  </a:cubicBezTo>
                  <a:cubicBezTo>
                    <a:pt x="128" y="99"/>
                    <a:pt x="127" y="97"/>
                    <a:pt x="128" y="95"/>
                  </a:cubicBezTo>
                  <a:cubicBezTo>
                    <a:pt x="129" y="94"/>
                    <a:pt x="131" y="93"/>
                    <a:pt x="133" y="94"/>
                  </a:cubicBezTo>
                  <a:cubicBezTo>
                    <a:pt x="143" y="99"/>
                    <a:pt x="143" y="99"/>
                    <a:pt x="143" y="99"/>
                  </a:cubicBezTo>
                  <a:cubicBezTo>
                    <a:pt x="145" y="99"/>
                    <a:pt x="145" y="101"/>
                    <a:pt x="145" y="103"/>
                  </a:cubicBezTo>
                  <a:close/>
                  <a:moveTo>
                    <a:pt x="148" y="76"/>
                  </a:moveTo>
                  <a:cubicBezTo>
                    <a:pt x="137" y="77"/>
                    <a:pt x="137" y="77"/>
                    <a:pt x="137" y="77"/>
                  </a:cubicBezTo>
                  <a:cubicBezTo>
                    <a:pt x="136" y="77"/>
                    <a:pt x="136" y="77"/>
                    <a:pt x="135" y="77"/>
                  </a:cubicBezTo>
                  <a:cubicBezTo>
                    <a:pt x="134" y="76"/>
                    <a:pt x="133" y="75"/>
                    <a:pt x="133" y="74"/>
                  </a:cubicBezTo>
                  <a:cubicBezTo>
                    <a:pt x="133" y="72"/>
                    <a:pt x="134" y="70"/>
                    <a:pt x="136" y="70"/>
                  </a:cubicBezTo>
                  <a:cubicBezTo>
                    <a:pt x="147" y="69"/>
                    <a:pt x="147" y="69"/>
                    <a:pt x="147" y="69"/>
                  </a:cubicBezTo>
                  <a:cubicBezTo>
                    <a:pt x="149" y="69"/>
                    <a:pt x="151" y="71"/>
                    <a:pt x="151" y="72"/>
                  </a:cubicBezTo>
                  <a:cubicBezTo>
                    <a:pt x="151" y="74"/>
                    <a:pt x="150" y="76"/>
                    <a:pt x="148" y="76"/>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grpSp>
        <p:nvGrpSpPr>
          <p:cNvPr id="27" name="组合 26"/>
          <p:cNvGrpSpPr/>
          <p:nvPr/>
        </p:nvGrpSpPr>
        <p:grpSpPr>
          <a:xfrm>
            <a:off x="2608486" y="3632714"/>
            <a:ext cx="393700" cy="392113"/>
            <a:chOff x="8301038" y="4387850"/>
            <a:chExt cx="393700" cy="392113"/>
          </a:xfrm>
        </p:grpSpPr>
        <p:sp>
          <p:nvSpPr>
            <p:cNvPr id="28" name="Oval 602"/>
            <p:cNvSpPr>
              <a:spLocks noChangeArrowheads="1"/>
            </p:cNvSpPr>
            <p:nvPr/>
          </p:nvSpPr>
          <p:spPr bwMode="auto">
            <a:xfrm>
              <a:off x="8301038" y="4387850"/>
              <a:ext cx="393700" cy="392113"/>
            </a:xfrm>
            <a:prstGeom prst="ellipse">
              <a:avLst/>
            </a:prstGeom>
            <a:solidFill>
              <a:schemeClr val="tx2"/>
            </a:solidFill>
            <a:ln>
              <a:noFill/>
            </a:ln>
          </p:spPr>
          <p:txBody>
            <a:bodyPr vert="horz" wrap="square" lIns="91440" tIns="45720" rIns="91440" bIns="45720" numCol="1" anchor="t" anchorCtr="0" compatLnSpc="1"/>
            <a:lstStyle/>
            <a:p>
              <a:endParaRPr lang="zh-CN" altLang="en-US"/>
            </a:p>
          </p:txBody>
        </p:sp>
        <p:sp>
          <p:nvSpPr>
            <p:cNvPr id="29" name="Freeform 147"/>
            <p:cNvSpPr>
              <a:spLocks noEditPoints="1"/>
            </p:cNvSpPr>
            <p:nvPr/>
          </p:nvSpPr>
          <p:spPr bwMode="auto">
            <a:xfrm>
              <a:off x="8391333" y="4479594"/>
              <a:ext cx="213110" cy="209881"/>
            </a:xfrm>
            <a:custGeom>
              <a:avLst/>
              <a:gdLst>
                <a:gd name="T0" fmla="*/ 92 w 132"/>
                <a:gd name="T1" fmla="*/ 30 h 130"/>
                <a:gd name="T2" fmla="*/ 95 w 132"/>
                <a:gd name="T3" fmla="*/ 70 h 130"/>
                <a:gd name="T4" fmla="*/ 113 w 132"/>
                <a:gd name="T5" fmla="*/ 55 h 130"/>
                <a:gd name="T6" fmla="*/ 93 w 132"/>
                <a:gd name="T7" fmla="*/ 53 h 130"/>
                <a:gd name="T8" fmla="*/ 69 w 132"/>
                <a:gd name="T9" fmla="*/ 30 h 130"/>
                <a:gd name="T10" fmla="*/ 84 w 132"/>
                <a:gd name="T11" fmla="*/ 30 h 130"/>
                <a:gd name="T12" fmla="*/ 84 w 132"/>
                <a:gd name="T13" fmla="*/ 88 h 130"/>
                <a:gd name="T14" fmla="*/ 56 w 132"/>
                <a:gd name="T15" fmla="*/ 87 h 130"/>
                <a:gd name="T16" fmla="*/ 56 w 132"/>
                <a:gd name="T17" fmla="*/ 88 h 130"/>
                <a:gd name="T18" fmla="*/ 45 w 132"/>
                <a:gd name="T19" fmla="*/ 93 h 130"/>
                <a:gd name="T20" fmla="*/ 41 w 132"/>
                <a:gd name="T21" fmla="*/ 93 h 130"/>
                <a:gd name="T22" fmla="*/ 72 w 132"/>
                <a:gd name="T23" fmla="*/ 82 h 130"/>
                <a:gd name="T24" fmla="*/ 57 w 132"/>
                <a:gd name="T25" fmla="*/ 53 h 130"/>
                <a:gd name="T26" fmla="*/ 51 w 132"/>
                <a:gd name="T27" fmla="*/ 53 h 130"/>
                <a:gd name="T28" fmla="*/ 57 w 132"/>
                <a:gd name="T29" fmla="*/ 72 h 130"/>
                <a:gd name="T30" fmla="*/ 63 w 132"/>
                <a:gd name="T31" fmla="*/ 88 h 130"/>
                <a:gd name="T32" fmla="*/ 63 w 132"/>
                <a:gd name="T33" fmla="*/ 87 h 130"/>
                <a:gd name="T34" fmla="*/ 69 w 132"/>
                <a:gd name="T35" fmla="*/ 56 h 130"/>
                <a:gd name="T36" fmla="*/ 62 w 132"/>
                <a:gd name="T37" fmla="*/ 56 h 130"/>
                <a:gd name="T38" fmla="*/ 69 w 132"/>
                <a:gd name="T39" fmla="*/ 72 h 130"/>
                <a:gd name="T40" fmla="*/ 47 w 132"/>
                <a:gd name="T41" fmla="*/ 30 h 130"/>
                <a:gd name="T42" fmla="*/ 62 w 132"/>
                <a:gd name="T43" fmla="*/ 30 h 130"/>
                <a:gd name="T44" fmla="*/ 40 w 132"/>
                <a:gd name="T45" fmla="*/ 72 h 130"/>
                <a:gd name="T46" fmla="*/ 46 w 132"/>
                <a:gd name="T47" fmla="*/ 63 h 130"/>
                <a:gd name="T48" fmla="*/ 40 w 132"/>
                <a:gd name="T49" fmla="*/ 63 h 130"/>
                <a:gd name="T50" fmla="*/ 25 w 132"/>
                <a:gd name="T51" fmla="*/ 34 h 130"/>
                <a:gd name="T52" fmla="*/ 28 w 132"/>
                <a:gd name="T53" fmla="*/ 69 h 130"/>
                <a:gd name="T54" fmla="*/ 35 w 132"/>
                <a:gd name="T55" fmla="*/ 69 h 130"/>
                <a:gd name="T56" fmla="*/ 28 w 132"/>
                <a:gd name="T57" fmla="*/ 53 h 130"/>
                <a:gd name="T58" fmla="*/ 23 w 132"/>
                <a:gd name="T59" fmla="*/ 71 h 130"/>
                <a:gd name="T60" fmla="*/ 17 w 132"/>
                <a:gd name="T61" fmla="*/ 65 h 130"/>
                <a:gd name="T62" fmla="*/ 17 w 132"/>
                <a:gd name="T63" fmla="*/ 72 h 130"/>
                <a:gd name="T64" fmla="*/ 38 w 132"/>
                <a:gd name="T65" fmla="*/ 82 h 130"/>
                <a:gd name="T66" fmla="*/ 38 w 132"/>
                <a:gd name="T67" fmla="*/ 93 h 130"/>
                <a:gd name="T68" fmla="*/ 17 w 132"/>
                <a:gd name="T69" fmla="*/ 95 h 130"/>
                <a:gd name="T70" fmla="*/ 47 w 132"/>
                <a:gd name="T71" fmla="*/ 95 h 130"/>
                <a:gd name="T72" fmla="*/ 115 w 132"/>
                <a:gd name="T73" fmla="*/ 95 h 130"/>
                <a:gd name="T74" fmla="*/ 54 w 132"/>
                <a:gd name="T75" fmla="*/ 93 h 130"/>
                <a:gd name="T76" fmla="*/ 54 w 132"/>
                <a:gd name="T77" fmla="*/ 91 h 130"/>
                <a:gd name="T78" fmla="*/ 115 w 132"/>
                <a:gd name="T79" fmla="*/ 88 h 130"/>
                <a:gd name="T80" fmla="*/ 86 w 132"/>
                <a:gd name="T81" fmla="*/ 88 h 130"/>
                <a:gd name="T82" fmla="*/ 115 w 132"/>
                <a:gd name="T83" fmla="*/ 82 h 130"/>
                <a:gd name="T84" fmla="*/ 130 w 132"/>
                <a:gd name="T85" fmla="*/ 11 h 130"/>
                <a:gd name="T86" fmla="*/ 132 w 132"/>
                <a:gd name="T87" fmla="*/ 114 h 130"/>
                <a:gd name="T88" fmla="*/ 68 w 132"/>
                <a:gd name="T89" fmla="*/ 114 h 130"/>
                <a:gd name="T90" fmla="*/ 94 w 132"/>
                <a:gd name="T91" fmla="*/ 127 h 130"/>
                <a:gd name="T92" fmla="*/ 89 w 132"/>
                <a:gd name="T93" fmla="*/ 127 h 130"/>
                <a:gd name="T94" fmla="*/ 68 w 132"/>
                <a:gd name="T95" fmla="*/ 127 h 130"/>
                <a:gd name="T96" fmla="*/ 64 w 132"/>
                <a:gd name="T97" fmla="*/ 125 h 130"/>
                <a:gd name="T98" fmla="*/ 42 w 132"/>
                <a:gd name="T99" fmla="*/ 127 h 130"/>
                <a:gd name="T100" fmla="*/ 40 w 132"/>
                <a:gd name="T101" fmla="*/ 125 h 130"/>
                <a:gd name="T102" fmla="*/ 3 w 132"/>
                <a:gd name="T103" fmla="*/ 114 h 130"/>
                <a:gd name="T104" fmla="*/ 0 w 132"/>
                <a:gd name="T105" fmla="*/ 114 h 130"/>
                <a:gd name="T106" fmla="*/ 2 w 132"/>
                <a:gd name="T107" fmla="*/ 11 h 130"/>
                <a:gd name="T108" fmla="*/ 3 w 132"/>
                <a:gd name="T109" fmla="*/ 0 h 130"/>
                <a:gd name="T110" fmla="*/ 66 w 132"/>
                <a:gd name="T111" fmla="*/ 0 h 130"/>
                <a:gd name="T112" fmla="*/ 132 w 132"/>
                <a:gd name="T113" fmla="*/ 0 h 130"/>
                <a:gd name="T114" fmla="*/ 126 w 132"/>
                <a:gd name="T115" fmla="*/ 14 h 130"/>
                <a:gd name="T116" fmla="*/ 126 w 132"/>
                <a:gd name="T117" fmla="*/ 10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2" h="130">
                  <a:moveTo>
                    <a:pt x="106" y="34"/>
                  </a:moveTo>
                  <a:cubicBezTo>
                    <a:pt x="92" y="34"/>
                    <a:pt x="92" y="34"/>
                    <a:pt x="92" y="34"/>
                  </a:cubicBezTo>
                  <a:cubicBezTo>
                    <a:pt x="92" y="30"/>
                    <a:pt x="92" y="30"/>
                    <a:pt x="92" y="30"/>
                  </a:cubicBezTo>
                  <a:cubicBezTo>
                    <a:pt x="106" y="30"/>
                    <a:pt x="106" y="30"/>
                    <a:pt x="106" y="30"/>
                  </a:cubicBezTo>
                  <a:lnTo>
                    <a:pt x="106" y="34"/>
                  </a:lnTo>
                  <a:close/>
                  <a:moveTo>
                    <a:pt x="95" y="70"/>
                  </a:moveTo>
                  <a:cubicBezTo>
                    <a:pt x="97" y="71"/>
                    <a:pt x="99" y="72"/>
                    <a:pt x="101" y="72"/>
                  </a:cubicBezTo>
                  <a:cubicBezTo>
                    <a:pt x="104" y="72"/>
                    <a:pt x="106" y="72"/>
                    <a:pt x="108" y="71"/>
                  </a:cubicBezTo>
                  <a:cubicBezTo>
                    <a:pt x="114" y="68"/>
                    <a:pt x="116" y="61"/>
                    <a:pt x="113" y="55"/>
                  </a:cubicBezTo>
                  <a:cubicBezTo>
                    <a:pt x="102" y="60"/>
                    <a:pt x="102" y="60"/>
                    <a:pt x="102" y="60"/>
                  </a:cubicBezTo>
                  <a:cubicBezTo>
                    <a:pt x="102" y="48"/>
                    <a:pt x="102" y="48"/>
                    <a:pt x="102" y="48"/>
                  </a:cubicBezTo>
                  <a:cubicBezTo>
                    <a:pt x="99" y="48"/>
                    <a:pt x="95" y="50"/>
                    <a:pt x="93" y="53"/>
                  </a:cubicBezTo>
                  <a:cubicBezTo>
                    <a:pt x="89" y="58"/>
                    <a:pt x="90" y="65"/>
                    <a:pt x="95" y="70"/>
                  </a:cubicBezTo>
                  <a:close/>
                  <a:moveTo>
                    <a:pt x="84" y="30"/>
                  </a:moveTo>
                  <a:cubicBezTo>
                    <a:pt x="69" y="30"/>
                    <a:pt x="69" y="30"/>
                    <a:pt x="69" y="30"/>
                  </a:cubicBezTo>
                  <a:cubicBezTo>
                    <a:pt x="69" y="34"/>
                    <a:pt x="69" y="34"/>
                    <a:pt x="69" y="34"/>
                  </a:cubicBezTo>
                  <a:cubicBezTo>
                    <a:pt x="84" y="34"/>
                    <a:pt x="84" y="34"/>
                    <a:pt x="84" y="34"/>
                  </a:cubicBezTo>
                  <a:lnTo>
                    <a:pt x="84" y="30"/>
                  </a:lnTo>
                  <a:close/>
                  <a:moveTo>
                    <a:pt x="75" y="87"/>
                  </a:moveTo>
                  <a:cubicBezTo>
                    <a:pt x="75" y="88"/>
                    <a:pt x="75" y="88"/>
                    <a:pt x="75" y="88"/>
                  </a:cubicBezTo>
                  <a:cubicBezTo>
                    <a:pt x="84" y="88"/>
                    <a:pt x="84" y="88"/>
                    <a:pt x="84" y="88"/>
                  </a:cubicBezTo>
                  <a:cubicBezTo>
                    <a:pt x="84" y="87"/>
                    <a:pt x="84" y="87"/>
                    <a:pt x="84" y="87"/>
                  </a:cubicBezTo>
                  <a:lnTo>
                    <a:pt x="75" y="87"/>
                  </a:lnTo>
                  <a:close/>
                  <a:moveTo>
                    <a:pt x="56" y="87"/>
                  </a:moveTo>
                  <a:cubicBezTo>
                    <a:pt x="41" y="87"/>
                    <a:pt x="41" y="87"/>
                    <a:pt x="41" y="87"/>
                  </a:cubicBezTo>
                  <a:cubicBezTo>
                    <a:pt x="41" y="88"/>
                    <a:pt x="41" y="88"/>
                    <a:pt x="41" y="88"/>
                  </a:cubicBezTo>
                  <a:cubicBezTo>
                    <a:pt x="56" y="88"/>
                    <a:pt x="56" y="88"/>
                    <a:pt x="56" y="88"/>
                  </a:cubicBezTo>
                  <a:lnTo>
                    <a:pt x="56" y="87"/>
                  </a:lnTo>
                  <a:close/>
                  <a:moveTo>
                    <a:pt x="41" y="93"/>
                  </a:moveTo>
                  <a:cubicBezTo>
                    <a:pt x="45" y="93"/>
                    <a:pt x="45" y="93"/>
                    <a:pt x="45" y="93"/>
                  </a:cubicBezTo>
                  <a:cubicBezTo>
                    <a:pt x="45" y="91"/>
                    <a:pt x="45" y="91"/>
                    <a:pt x="45" y="91"/>
                  </a:cubicBezTo>
                  <a:cubicBezTo>
                    <a:pt x="41" y="91"/>
                    <a:pt x="41" y="91"/>
                    <a:pt x="41" y="91"/>
                  </a:cubicBezTo>
                  <a:lnTo>
                    <a:pt x="41" y="93"/>
                  </a:lnTo>
                  <a:close/>
                  <a:moveTo>
                    <a:pt x="41" y="84"/>
                  </a:moveTo>
                  <a:cubicBezTo>
                    <a:pt x="72" y="84"/>
                    <a:pt x="72" y="84"/>
                    <a:pt x="72" y="84"/>
                  </a:cubicBezTo>
                  <a:cubicBezTo>
                    <a:pt x="72" y="82"/>
                    <a:pt x="72" y="82"/>
                    <a:pt x="72" y="82"/>
                  </a:cubicBezTo>
                  <a:cubicBezTo>
                    <a:pt x="41" y="82"/>
                    <a:pt x="41" y="82"/>
                    <a:pt x="41" y="82"/>
                  </a:cubicBezTo>
                  <a:lnTo>
                    <a:pt x="41" y="84"/>
                  </a:lnTo>
                  <a:close/>
                  <a:moveTo>
                    <a:pt x="57" y="53"/>
                  </a:moveTo>
                  <a:cubicBezTo>
                    <a:pt x="57" y="50"/>
                    <a:pt x="57" y="50"/>
                    <a:pt x="57" y="50"/>
                  </a:cubicBezTo>
                  <a:cubicBezTo>
                    <a:pt x="51" y="50"/>
                    <a:pt x="51" y="50"/>
                    <a:pt x="51" y="50"/>
                  </a:cubicBezTo>
                  <a:cubicBezTo>
                    <a:pt x="51" y="53"/>
                    <a:pt x="51" y="53"/>
                    <a:pt x="51" y="53"/>
                  </a:cubicBezTo>
                  <a:cubicBezTo>
                    <a:pt x="51" y="68"/>
                    <a:pt x="51" y="68"/>
                    <a:pt x="51" y="68"/>
                  </a:cubicBezTo>
                  <a:cubicBezTo>
                    <a:pt x="51" y="72"/>
                    <a:pt x="51" y="72"/>
                    <a:pt x="51" y="72"/>
                  </a:cubicBezTo>
                  <a:cubicBezTo>
                    <a:pt x="57" y="72"/>
                    <a:pt x="57" y="72"/>
                    <a:pt x="57" y="72"/>
                  </a:cubicBezTo>
                  <a:cubicBezTo>
                    <a:pt x="57" y="68"/>
                    <a:pt x="57" y="68"/>
                    <a:pt x="57" y="68"/>
                  </a:cubicBezTo>
                  <a:lnTo>
                    <a:pt x="57" y="53"/>
                  </a:lnTo>
                  <a:close/>
                  <a:moveTo>
                    <a:pt x="63" y="88"/>
                  </a:moveTo>
                  <a:cubicBezTo>
                    <a:pt x="72" y="88"/>
                    <a:pt x="72" y="88"/>
                    <a:pt x="72" y="88"/>
                  </a:cubicBezTo>
                  <a:cubicBezTo>
                    <a:pt x="72" y="87"/>
                    <a:pt x="72" y="87"/>
                    <a:pt x="72" y="87"/>
                  </a:cubicBezTo>
                  <a:cubicBezTo>
                    <a:pt x="63" y="87"/>
                    <a:pt x="63" y="87"/>
                    <a:pt x="63" y="87"/>
                  </a:cubicBezTo>
                  <a:lnTo>
                    <a:pt x="63" y="88"/>
                  </a:lnTo>
                  <a:close/>
                  <a:moveTo>
                    <a:pt x="69" y="68"/>
                  </a:moveTo>
                  <a:cubicBezTo>
                    <a:pt x="69" y="56"/>
                    <a:pt x="69" y="56"/>
                    <a:pt x="69" y="56"/>
                  </a:cubicBezTo>
                  <a:cubicBezTo>
                    <a:pt x="69" y="48"/>
                    <a:pt x="69" y="48"/>
                    <a:pt x="69" y="48"/>
                  </a:cubicBezTo>
                  <a:cubicBezTo>
                    <a:pt x="62" y="48"/>
                    <a:pt x="62" y="48"/>
                    <a:pt x="62" y="48"/>
                  </a:cubicBezTo>
                  <a:cubicBezTo>
                    <a:pt x="62" y="56"/>
                    <a:pt x="62" y="56"/>
                    <a:pt x="62" y="56"/>
                  </a:cubicBezTo>
                  <a:cubicBezTo>
                    <a:pt x="62" y="68"/>
                    <a:pt x="62" y="68"/>
                    <a:pt x="62" y="68"/>
                  </a:cubicBezTo>
                  <a:cubicBezTo>
                    <a:pt x="62" y="72"/>
                    <a:pt x="62" y="72"/>
                    <a:pt x="62" y="72"/>
                  </a:cubicBezTo>
                  <a:cubicBezTo>
                    <a:pt x="69" y="72"/>
                    <a:pt x="69" y="72"/>
                    <a:pt x="69" y="72"/>
                  </a:cubicBezTo>
                  <a:lnTo>
                    <a:pt x="69" y="68"/>
                  </a:lnTo>
                  <a:close/>
                  <a:moveTo>
                    <a:pt x="62" y="30"/>
                  </a:moveTo>
                  <a:cubicBezTo>
                    <a:pt x="47" y="30"/>
                    <a:pt x="47" y="30"/>
                    <a:pt x="47" y="30"/>
                  </a:cubicBezTo>
                  <a:cubicBezTo>
                    <a:pt x="47" y="34"/>
                    <a:pt x="47" y="34"/>
                    <a:pt x="47" y="34"/>
                  </a:cubicBezTo>
                  <a:cubicBezTo>
                    <a:pt x="62" y="34"/>
                    <a:pt x="62" y="34"/>
                    <a:pt x="62" y="34"/>
                  </a:cubicBezTo>
                  <a:lnTo>
                    <a:pt x="62" y="30"/>
                  </a:lnTo>
                  <a:close/>
                  <a:moveTo>
                    <a:pt x="40" y="63"/>
                  </a:moveTo>
                  <a:cubicBezTo>
                    <a:pt x="40" y="70"/>
                    <a:pt x="40" y="70"/>
                    <a:pt x="40" y="70"/>
                  </a:cubicBezTo>
                  <a:cubicBezTo>
                    <a:pt x="40" y="72"/>
                    <a:pt x="40" y="72"/>
                    <a:pt x="40" y="72"/>
                  </a:cubicBezTo>
                  <a:cubicBezTo>
                    <a:pt x="46" y="72"/>
                    <a:pt x="46" y="72"/>
                    <a:pt x="46" y="72"/>
                  </a:cubicBezTo>
                  <a:cubicBezTo>
                    <a:pt x="46" y="70"/>
                    <a:pt x="46" y="70"/>
                    <a:pt x="46" y="70"/>
                  </a:cubicBezTo>
                  <a:cubicBezTo>
                    <a:pt x="46" y="63"/>
                    <a:pt x="46" y="63"/>
                    <a:pt x="46" y="63"/>
                  </a:cubicBezTo>
                  <a:cubicBezTo>
                    <a:pt x="46" y="62"/>
                    <a:pt x="46" y="62"/>
                    <a:pt x="46" y="62"/>
                  </a:cubicBezTo>
                  <a:cubicBezTo>
                    <a:pt x="40" y="62"/>
                    <a:pt x="40" y="62"/>
                    <a:pt x="40" y="62"/>
                  </a:cubicBezTo>
                  <a:lnTo>
                    <a:pt x="40" y="63"/>
                  </a:lnTo>
                  <a:close/>
                  <a:moveTo>
                    <a:pt x="40" y="30"/>
                  </a:moveTo>
                  <a:cubicBezTo>
                    <a:pt x="25" y="30"/>
                    <a:pt x="25" y="30"/>
                    <a:pt x="25" y="30"/>
                  </a:cubicBezTo>
                  <a:cubicBezTo>
                    <a:pt x="25" y="34"/>
                    <a:pt x="25" y="34"/>
                    <a:pt x="25" y="34"/>
                  </a:cubicBezTo>
                  <a:cubicBezTo>
                    <a:pt x="40" y="34"/>
                    <a:pt x="40" y="34"/>
                    <a:pt x="40" y="34"/>
                  </a:cubicBezTo>
                  <a:lnTo>
                    <a:pt x="40" y="30"/>
                  </a:lnTo>
                  <a:close/>
                  <a:moveTo>
                    <a:pt x="28" y="69"/>
                  </a:moveTo>
                  <a:cubicBezTo>
                    <a:pt x="28" y="72"/>
                    <a:pt x="28" y="72"/>
                    <a:pt x="28" y="72"/>
                  </a:cubicBezTo>
                  <a:cubicBezTo>
                    <a:pt x="35" y="72"/>
                    <a:pt x="35" y="72"/>
                    <a:pt x="35" y="72"/>
                  </a:cubicBezTo>
                  <a:cubicBezTo>
                    <a:pt x="35" y="69"/>
                    <a:pt x="35" y="69"/>
                    <a:pt x="35" y="69"/>
                  </a:cubicBezTo>
                  <a:cubicBezTo>
                    <a:pt x="35" y="59"/>
                    <a:pt x="35" y="59"/>
                    <a:pt x="35" y="59"/>
                  </a:cubicBezTo>
                  <a:cubicBezTo>
                    <a:pt x="35" y="53"/>
                    <a:pt x="35" y="53"/>
                    <a:pt x="35" y="53"/>
                  </a:cubicBezTo>
                  <a:cubicBezTo>
                    <a:pt x="28" y="53"/>
                    <a:pt x="28" y="53"/>
                    <a:pt x="28" y="53"/>
                  </a:cubicBezTo>
                  <a:cubicBezTo>
                    <a:pt x="28" y="59"/>
                    <a:pt x="28" y="59"/>
                    <a:pt x="28" y="59"/>
                  </a:cubicBezTo>
                  <a:lnTo>
                    <a:pt x="28" y="69"/>
                  </a:lnTo>
                  <a:close/>
                  <a:moveTo>
                    <a:pt x="23" y="71"/>
                  </a:moveTo>
                  <a:cubicBezTo>
                    <a:pt x="23" y="67"/>
                    <a:pt x="23" y="67"/>
                    <a:pt x="23" y="67"/>
                  </a:cubicBezTo>
                  <a:cubicBezTo>
                    <a:pt x="23" y="65"/>
                    <a:pt x="23" y="65"/>
                    <a:pt x="23" y="65"/>
                  </a:cubicBezTo>
                  <a:cubicBezTo>
                    <a:pt x="17" y="65"/>
                    <a:pt x="17" y="65"/>
                    <a:pt x="17" y="65"/>
                  </a:cubicBezTo>
                  <a:cubicBezTo>
                    <a:pt x="17" y="67"/>
                    <a:pt x="17" y="67"/>
                    <a:pt x="17" y="67"/>
                  </a:cubicBezTo>
                  <a:cubicBezTo>
                    <a:pt x="17" y="71"/>
                    <a:pt x="17" y="71"/>
                    <a:pt x="17" y="71"/>
                  </a:cubicBezTo>
                  <a:cubicBezTo>
                    <a:pt x="17" y="72"/>
                    <a:pt x="17" y="72"/>
                    <a:pt x="17" y="72"/>
                  </a:cubicBezTo>
                  <a:cubicBezTo>
                    <a:pt x="23" y="72"/>
                    <a:pt x="23" y="72"/>
                    <a:pt x="23" y="72"/>
                  </a:cubicBezTo>
                  <a:lnTo>
                    <a:pt x="23" y="71"/>
                  </a:lnTo>
                  <a:close/>
                  <a:moveTo>
                    <a:pt x="38" y="82"/>
                  </a:moveTo>
                  <a:cubicBezTo>
                    <a:pt x="17" y="82"/>
                    <a:pt x="17" y="82"/>
                    <a:pt x="17" y="82"/>
                  </a:cubicBezTo>
                  <a:cubicBezTo>
                    <a:pt x="17" y="93"/>
                    <a:pt x="17" y="93"/>
                    <a:pt x="17" y="93"/>
                  </a:cubicBezTo>
                  <a:cubicBezTo>
                    <a:pt x="38" y="93"/>
                    <a:pt x="38" y="93"/>
                    <a:pt x="38" y="93"/>
                  </a:cubicBezTo>
                  <a:lnTo>
                    <a:pt x="38" y="82"/>
                  </a:lnTo>
                  <a:close/>
                  <a:moveTo>
                    <a:pt x="47" y="95"/>
                  </a:moveTo>
                  <a:cubicBezTo>
                    <a:pt x="17" y="95"/>
                    <a:pt x="17" y="95"/>
                    <a:pt x="17" y="95"/>
                  </a:cubicBezTo>
                  <a:cubicBezTo>
                    <a:pt x="17" y="97"/>
                    <a:pt x="17" y="97"/>
                    <a:pt x="17" y="97"/>
                  </a:cubicBezTo>
                  <a:cubicBezTo>
                    <a:pt x="47" y="97"/>
                    <a:pt x="47" y="97"/>
                    <a:pt x="47" y="97"/>
                  </a:cubicBezTo>
                  <a:lnTo>
                    <a:pt x="47" y="95"/>
                  </a:lnTo>
                  <a:close/>
                  <a:moveTo>
                    <a:pt x="51" y="97"/>
                  </a:moveTo>
                  <a:cubicBezTo>
                    <a:pt x="115" y="97"/>
                    <a:pt x="115" y="97"/>
                    <a:pt x="115" y="97"/>
                  </a:cubicBezTo>
                  <a:cubicBezTo>
                    <a:pt x="115" y="95"/>
                    <a:pt x="115" y="95"/>
                    <a:pt x="115" y="95"/>
                  </a:cubicBezTo>
                  <a:cubicBezTo>
                    <a:pt x="51" y="95"/>
                    <a:pt x="51" y="95"/>
                    <a:pt x="51" y="95"/>
                  </a:cubicBezTo>
                  <a:lnTo>
                    <a:pt x="51" y="97"/>
                  </a:lnTo>
                  <a:close/>
                  <a:moveTo>
                    <a:pt x="54" y="93"/>
                  </a:moveTo>
                  <a:cubicBezTo>
                    <a:pt x="115" y="93"/>
                    <a:pt x="115" y="93"/>
                    <a:pt x="115" y="93"/>
                  </a:cubicBezTo>
                  <a:cubicBezTo>
                    <a:pt x="115" y="91"/>
                    <a:pt x="115" y="91"/>
                    <a:pt x="115" y="91"/>
                  </a:cubicBezTo>
                  <a:cubicBezTo>
                    <a:pt x="54" y="91"/>
                    <a:pt x="54" y="91"/>
                    <a:pt x="54" y="91"/>
                  </a:cubicBezTo>
                  <a:lnTo>
                    <a:pt x="54" y="93"/>
                  </a:lnTo>
                  <a:close/>
                  <a:moveTo>
                    <a:pt x="86" y="88"/>
                  </a:moveTo>
                  <a:cubicBezTo>
                    <a:pt x="115" y="88"/>
                    <a:pt x="115" y="88"/>
                    <a:pt x="115" y="88"/>
                  </a:cubicBezTo>
                  <a:cubicBezTo>
                    <a:pt x="115" y="87"/>
                    <a:pt x="115" y="87"/>
                    <a:pt x="115" y="87"/>
                  </a:cubicBezTo>
                  <a:cubicBezTo>
                    <a:pt x="86" y="87"/>
                    <a:pt x="86" y="87"/>
                    <a:pt x="86" y="87"/>
                  </a:cubicBezTo>
                  <a:lnTo>
                    <a:pt x="86" y="88"/>
                  </a:lnTo>
                  <a:close/>
                  <a:moveTo>
                    <a:pt x="79" y="84"/>
                  </a:moveTo>
                  <a:cubicBezTo>
                    <a:pt x="115" y="84"/>
                    <a:pt x="115" y="84"/>
                    <a:pt x="115" y="84"/>
                  </a:cubicBezTo>
                  <a:cubicBezTo>
                    <a:pt x="115" y="82"/>
                    <a:pt x="115" y="82"/>
                    <a:pt x="115" y="82"/>
                  </a:cubicBezTo>
                  <a:cubicBezTo>
                    <a:pt x="79" y="82"/>
                    <a:pt x="79" y="82"/>
                    <a:pt x="79" y="82"/>
                  </a:cubicBezTo>
                  <a:lnTo>
                    <a:pt x="79" y="84"/>
                  </a:lnTo>
                  <a:close/>
                  <a:moveTo>
                    <a:pt x="130" y="11"/>
                  </a:moveTo>
                  <a:cubicBezTo>
                    <a:pt x="130" y="109"/>
                    <a:pt x="130" y="109"/>
                    <a:pt x="130" y="109"/>
                  </a:cubicBezTo>
                  <a:cubicBezTo>
                    <a:pt x="132" y="109"/>
                    <a:pt x="132" y="109"/>
                    <a:pt x="132" y="109"/>
                  </a:cubicBezTo>
                  <a:cubicBezTo>
                    <a:pt x="132" y="114"/>
                    <a:pt x="132" y="114"/>
                    <a:pt x="132" y="114"/>
                  </a:cubicBezTo>
                  <a:cubicBezTo>
                    <a:pt x="128" y="114"/>
                    <a:pt x="128" y="114"/>
                    <a:pt x="128" y="114"/>
                  </a:cubicBezTo>
                  <a:cubicBezTo>
                    <a:pt x="128" y="114"/>
                    <a:pt x="128" y="114"/>
                    <a:pt x="128" y="114"/>
                  </a:cubicBezTo>
                  <a:cubicBezTo>
                    <a:pt x="68" y="114"/>
                    <a:pt x="68" y="114"/>
                    <a:pt x="68" y="114"/>
                  </a:cubicBezTo>
                  <a:cubicBezTo>
                    <a:pt x="90" y="125"/>
                    <a:pt x="90" y="125"/>
                    <a:pt x="90" y="125"/>
                  </a:cubicBezTo>
                  <a:cubicBezTo>
                    <a:pt x="91" y="125"/>
                    <a:pt x="91" y="125"/>
                    <a:pt x="91" y="125"/>
                  </a:cubicBezTo>
                  <a:cubicBezTo>
                    <a:pt x="93" y="125"/>
                    <a:pt x="94" y="126"/>
                    <a:pt x="94" y="127"/>
                  </a:cubicBezTo>
                  <a:cubicBezTo>
                    <a:pt x="94" y="129"/>
                    <a:pt x="93" y="130"/>
                    <a:pt x="91" y="130"/>
                  </a:cubicBezTo>
                  <a:cubicBezTo>
                    <a:pt x="90" y="130"/>
                    <a:pt x="89" y="129"/>
                    <a:pt x="89" y="127"/>
                  </a:cubicBezTo>
                  <a:cubicBezTo>
                    <a:pt x="89" y="127"/>
                    <a:pt x="89" y="127"/>
                    <a:pt x="89" y="127"/>
                  </a:cubicBezTo>
                  <a:cubicBezTo>
                    <a:pt x="67" y="117"/>
                    <a:pt x="67" y="117"/>
                    <a:pt x="67" y="117"/>
                  </a:cubicBezTo>
                  <a:cubicBezTo>
                    <a:pt x="67" y="125"/>
                    <a:pt x="67" y="125"/>
                    <a:pt x="67" y="125"/>
                  </a:cubicBezTo>
                  <a:cubicBezTo>
                    <a:pt x="68" y="126"/>
                    <a:pt x="68" y="126"/>
                    <a:pt x="68" y="127"/>
                  </a:cubicBezTo>
                  <a:cubicBezTo>
                    <a:pt x="68" y="129"/>
                    <a:pt x="67" y="130"/>
                    <a:pt x="66" y="130"/>
                  </a:cubicBezTo>
                  <a:cubicBezTo>
                    <a:pt x="64" y="130"/>
                    <a:pt x="63" y="129"/>
                    <a:pt x="63" y="127"/>
                  </a:cubicBezTo>
                  <a:cubicBezTo>
                    <a:pt x="63" y="126"/>
                    <a:pt x="64" y="126"/>
                    <a:pt x="64" y="125"/>
                  </a:cubicBezTo>
                  <a:cubicBezTo>
                    <a:pt x="64" y="117"/>
                    <a:pt x="64" y="117"/>
                    <a:pt x="64" y="117"/>
                  </a:cubicBezTo>
                  <a:cubicBezTo>
                    <a:pt x="42" y="127"/>
                    <a:pt x="42" y="127"/>
                    <a:pt x="42" y="127"/>
                  </a:cubicBezTo>
                  <a:cubicBezTo>
                    <a:pt x="42" y="127"/>
                    <a:pt x="42" y="127"/>
                    <a:pt x="42" y="127"/>
                  </a:cubicBezTo>
                  <a:cubicBezTo>
                    <a:pt x="42" y="129"/>
                    <a:pt x="41" y="130"/>
                    <a:pt x="40" y="130"/>
                  </a:cubicBezTo>
                  <a:cubicBezTo>
                    <a:pt x="38" y="130"/>
                    <a:pt x="37" y="129"/>
                    <a:pt x="37" y="127"/>
                  </a:cubicBezTo>
                  <a:cubicBezTo>
                    <a:pt x="37" y="126"/>
                    <a:pt x="38" y="125"/>
                    <a:pt x="40" y="125"/>
                  </a:cubicBezTo>
                  <a:cubicBezTo>
                    <a:pt x="40" y="125"/>
                    <a:pt x="41" y="125"/>
                    <a:pt x="41" y="125"/>
                  </a:cubicBezTo>
                  <a:cubicBezTo>
                    <a:pt x="64" y="114"/>
                    <a:pt x="64" y="114"/>
                    <a:pt x="64" y="114"/>
                  </a:cubicBezTo>
                  <a:cubicBezTo>
                    <a:pt x="3" y="114"/>
                    <a:pt x="3" y="114"/>
                    <a:pt x="3" y="114"/>
                  </a:cubicBezTo>
                  <a:cubicBezTo>
                    <a:pt x="3" y="114"/>
                    <a:pt x="3" y="114"/>
                    <a:pt x="3" y="114"/>
                  </a:cubicBezTo>
                  <a:cubicBezTo>
                    <a:pt x="3" y="114"/>
                    <a:pt x="3" y="114"/>
                    <a:pt x="3" y="114"/>
                  </a:cubicBezTo>
                  <a:cubicBezTo>
                    <a:pt x="0" y="114"/>
                    <a:pt x="0" y="114"/>
                    <a:pt x="0" y="114"/>
                  </a:cubicBezTo>
                  <a:cubicBezTo>
                    <a:pt x="0" y="109"/>
                    <a:pt x="0" y="109"/>
                    <a:pt x="0" y="109"/>
                  </a:cubicBezTo>
                  <a:cubicBezTo>
                    <a:pt x="2" y="109"/>
                    <a:pt x="2" y="109"/>
                    <a:pt x="2" y="109"/>
                  </a:cubicBezTo>
                  <a:cubicBezTo>
                    <a:pt x="2" y="11"/>
                    <a:pt x="2" y="11"/>
                    <a:pt x="2" y="11"/>
                  </a:cubicBezTo>
                  <a:cubicBezTo>
                    <a:pt x="0" y="11"/>
                    <a:pt x="0" y="11"/>
                    <a:pt x="0" y="11"/>
                  </a:cubicBezTo>
                  <a:cubicBezTo>
                    <a:pt x="0" y="0"/>
                    <a:pt x="0" y="0"/>
                    <a:pt x="0" y="0"/>
                  </a:cubicBezTo>
                  <a:cubicBezTo>
                    <a:pt x="3" y="0"/>
                    <a:pt x="3" y="0"/>
                    <a:pt x="3" y="0"/>
                  </a:cubicBezTo>
                  <a:cubicBezTo>
                    <a:pt x="3" y="0"/>
                    <a:pt x="3" y="0"/>
                    <a:pt x="3" y="0"/>
                  </a:cubicBezTo>
                  <a:cubicBezTo>
                    <a:pt x="3" y="0"/>
                    <a:pt x="3" y="0"/>
                    <a:pt x="3" y="0"/>
                  </a:cubicBezTo>
                  <a:cubicBezTo>
                    <a:pt x="66" y="0"/>
                    <a:pt x="66" y="0"/>
                    <a:pt x="66" y="0"/>
                  </a:cubicBezTo>
                  <a:cubicBezTo>
                    <a:pt x="128" y="0"/>
                    <a:pt x="128" y="0"/>
                    <a:pt x="128" y="0"/>
                  </a:cubicBezTo>
                  <a:cubicBezTo>
                    <a:pt x="128" y="0"/>
                    <a:pt x="128" y="0"/>
                    <a:pt x="128" y="0"/>
                  </a:cubicBezTo>
                  <a:cubicBezTo>
                    <a:pt x="132" y="0"/>
                    <a:pt x="132" y="0"/>
                    <a:pt x="132" y="0"/>
                  </a:cubicBezTo>
                  <a:cubicBezTo>
                    <a:pt x="132" y="11"/>
                    <a:pt x="132" y="11"/>
                    <a:pt x="132" y="11"/>
                  </a:cubicBezTo>
                  <a:lnTo>
                    <a:pt x="130" y="11"/>
                  </a:lnTo>
                  <a:close/>
                  <a:moveTo>
                    <a:pt x="126" y="14"/>
                  </a:moveTo>
                  <a:cubicBezTo>
                    <a:pt x="6" y="14"/>
                    <a:pt x="6" y="14"/>
                    <a:pt x="6" y="14"/>
                  </a:cubicBezTo>
                  <a:cubicBezTo>
                    <a:pt x="6" y="109"/>
                    <a:pt x="6" y="109"/>
                    <a:pt x="6" y="109"/>
                  </a:cubicBezTo>
                  <a:cubicBezTo>
                    <a:pt x="126" y="109"/>
                    <a:pt x="126" y="109"/>
                    <a:pt x="126" y="109"/>
                  </a:cubicBezTo>
                  <a:lnTo>
                    <a:pt x="126"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65225" y="428625"/>
            <a:ext cx="7510780" cy="430887"/>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itchFamily="65" charset="-122"/>
                <a:ea typeface="方正卡通简体" pitchFamily="65" charset="-122"/>
              </a:defRPr>
            </a:lvl1pPr>
          </a:lstStyle>
          <a:p>
            <a:r>
              <a:rPr lang="zh-CN" altLang="en-US" sz="2200" b="1" dirty="0">
                <a:solidFill>
                  <a:schemeClr val="accent1"/>
                </a:solidFill>
                <a:latin typeface="微软雅黑" panose="020B0503020204020204" pitchFamily="34" charset="-122"/>
                <a:ea typeface="微软雅黑" panose="020B0503020204020204" pitchFamily="34" charset="-122"/>
              </a:rPr>
              <a:t>3</a:t>
            </a:r>
            <a:r>
              <a:rPr lang="zh-CN" altLang="en-US" sz="2200" b="1" dirty="0" smtClean="0">
                <a:solidFill>
                  <a:schemeClr val="accent1"/>
                </a:solidFill>
                <a:latin typeface="微软雅黑" panose="020B0503020204020204" pitchFamily="34" charset="-122"/>
                <a:ea typeface="微软雅黑" panose="020B0503020204020204" pitchFamily="34" charset="-122"/>
              </a:rPr>
              <a:t>、开展形式多样的心理健康教育活动</a:t>
            </a:r>
            <a:endParaRPr lang="zh-CN" altLang="en-US" sz="2200" b="1" dirty="0">
              <a:solidFill>
                <a:schemeClr val="accent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582730" y="347438"/>
            <a:ext cx="507041" cy="593401"/>
            <a:chOff x="4450326" y="1578851"/>
            <a:chExt cx="583193" cy="682523"/>
          </a:xfrm>
        </p:grpSpPr>
        <p:sp>
          <p:nvSpPr>
            <p:cNvPr id="19" name="六边形 18"/>
            <p:cNvSpPr/>
            <p:nvPr/>
          </p:nvSpPr>
          <p:spPr>
            <a:xfrm rot="5400000">
              <a:off x="4400661" y="1628516"/>
              <a:ext cx="682523" cy="583193"/>
            </a:xfrm>
            <a:prstGeom prst="hexagon">
              <a:avLst/>
            </a:prstGeom>
            <a:solidFill>
              <a:schemeClr val="accent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20" name="Freeform 103"/>
            <p:cNvSpPr>
              <a:spLocks noEditPoints="1"/>
            </p:cNvSpPr>
            <p:nvPr/>
          </p:nvSpPr>
          <p:spPr bwMode="auto">
            <a:xfrm>
              <a:off x="4581134" y="1761799"/>
              <a:ext cx="321575" cy="316628"/>
            </a:xfrm>
            <a:custGeom>
              <a:avLst/>
              <a:gdLst>
                <a:gd name="T0" fmla="*/ 128 w 130"/>
                <a:gd name="T1" fmla="*/ 36 h 128"/>
                <a:gd name="T2" fmla="*/ 128 w 130"/>
                <a:gd name="T3" fmla="*/ 12 h 128"/>
                <a:gd name="T4" fmla="*/ 125 w 130"/>
                <a:gd name="T5" fmla="*/ 38 h 128"/>
                <a:gd name="T6" fmla="*/ 130 w 130"/>
                <a:gd name="T7" fmla="*/ 60 h 128"/>
                <a:gd name="T8" fmla="*/ 128 w 130"/>
                <a:gd name="T9" fmla="*/ 64 h 128"/>
                <a:gd name="T10" fmla="*/ 128 w 130"/>
                <a:gd name="T11" fmla="*/ 88 h 128"/>
                <a:gd name="T12" fmla="*/ 128 w 130"/>
                <a:gd name="T13" fmla="*/ 64 h 128"/>
                <a:gd name="T14" fmla="*/ 125 w 130"/>
                <a:gd name="T15" fmla="*/ 114 h 128"/>
                <a:gd name="T16" fmla="*/ 130 w 130"/>
                <a:gd name="T17" fmla="*/ 93 h 128"/>
                <a:gd name="T18" fmla="*/ 121 w 130"/>
                <a:gd name="T19" fmla="*/ 12 h 128"/>
                <a:gd name="T20" fmla="*/ 121 w 130"/>
                <a:gd name="T21" fmla="*/ 62 h 128"/>
                <a:gd name="T22" fmla="*/ 121 w 130"/>
                <a:gd name="T23" fmla="*/ 90 h 128"/>
                <a:gd name="T24" fmla="*/ 109 w 130"/>
                <a:gd name="T25" fmla="*/ 128 h 128"/>
                <a:gd name="T26" fmla="*/ 10 w 130"/>
                <a:gd name="T27" fmla="*/ 116 h 128"/>
                <a:gd name="T28" fmla="*/ 4 w 130"/>
                <a:gd name="T29" fmla="*/ 116 h 128"/>
                <a:gd name="T30" fmla="*/ 6 w 130"/>
                <a:gd name="T31" fmla="*/ 108 h 128"/>
                <a:gd name="T32" fmla="*/ 10 w 130"/>
                <a:gd name="T33" fmla="*/ 104 h 128"/>
                <a:gd name="T34" fmla="*/ 4 w 130"/>
                <a:gd name="T35" fmla="*/ 104 h 128"/>
                <a:gd name="T36" fmla="*/ 6 w 130"/>
                <a:gd name="T37" fmla="*/ 95 h 128"/>
                <a:gd name="T38" fmla="*/ 10 w 130"/>
                <a:gd name="T39" fmla="*/ 91 h 128"/>
                <a:gd name="T40" fmla="*/ 4 w 130"/>
                <a:gd name="T41" fmla="*/ 91 h 128"/>
                <a:gd name="T42" fmla="*/ 6 w 130"/>
                <a:gd name="T43" fmla="*/ 83 h 128"/>
                <a:gd name="T44" fmla="*/ 10 w 130"/>
                <a:gd name="T45" fmla="*/ 49 h 128"/>
                <a:gd name="T46" fmla="*/ 4 w 130"/>
                <a:gd name="T47" fmla="*/ 49 h 128"/>
                <a:gd name="T48" fmla="*/ 6 w 130"/>
                <a:gd name="T49" fmla="*/ 41 h 128"/>
                <a:gd name="T50" fmla="*/ 10 w 130"/>
                <a:gd name="T51" fmla="*/ 36 h 128"/>
                <a:gd name="T52" fmla="*/ 4 w 130"/>
                <a:gd name="T53" fmla="*/ 36 h 128"/>
                <a:gd name="T54" fmla="*/ 6 w 130"/>
                <a:gd name="T55" fmla="*/ 28 h 128"/>
                <a:gd name="T56" fmla="*/ 10 w 130"/>
                <a:gd name="T57" fmla="*/ 24 h 128"/>
                <a:gd name="T58" fmla="*/ 4 w 130"/>
                <a:gd name="T59" fmla="*/ 24 h 128"/>
                <a:gd name="T60" fmla="*/ 6 w 130"/>
                <a:gd name="T61" fmla="*/ 15 h 128"/>
                <a:gd name="T62" fmla="*/ 10 w 130"/>
                <a:gd name="T63" fmla="*/ 12 h 128"/>
                <a:gd name="T64" fmla="*/ 121 w 130"/>
                <a:gd name="T65" fmla="*/ 12 h 128"/>
                <a:gd name="T66" fmla="*/ 13 w 130"/>
                <a:gd name="T67" fmla="*/ 107 h 128"/>
                <a:gd name="T68" fmla="*/ 17 w 130"/>
                <a:gd name="T69" fmla="*/ 112 h 128"/>
                <a:gd name="T70" fmla="*/ 13 w 130"/>
                <a:gd name="T71" fmla="*/ 117 h 128"/>
                <a:gd name="T72" fmla="*/ 21 w 130"/>
                <a:gd name="T73" fmla="*/ 108 h 128"/>
                <a:gd name="T74" fmla="*/ 13 w 130"/>
                <a:gd name="T75" fmla="*/ 94 h 128"/>
                <a:gd name="T76" fmla="*/ 17 w 130"/>
                <a:gd name="T77" fmla="*/ 99 h 128"/>
                <a:gd name="T78" fmla="*/ 13 w 130"/>
                <a:gd name="T79" fmla="*/ 105 h 128"/>
                <a:gd name="T80" fmla="*/ 21 w 130"/>
                <a:gd name="T81" fmla="*/ 96 h 128"/>
                <a:gd name="T82" fmla="*/ 13 w 130"/>
                <a:gd name="T83" fmla="*/ 82 h 128"/>
                <a:gd name="T84" fmla="*/ 17 w 130"/>
                <a:gd name="T85" fmla="*/ 87 h 128"/>
                <a:gd name="T86" fmla="*/ 13 w 130"/>
                <a:gd name="T87" fmla="*/ 92 h 128"/>
                <a:gd name="T88" fmla="*/ 21 w 130"/>
                <a:gd name="T89" fmla="*/ 83 h 128"/>
                <a:gd name="T90" fmla="*/ 13 w 130"/>
                <a:gd name="T91" fmla="*/ 40 h 128"/>
                <a:gd name="T92" fmla="*/ 17 w 130"/>
                <a:gd name="T93" fmla="*/ 45 h 128"/>
                <a:gd name="T94" fmla="*/ 13 w 130"/>
                <a:gd name="T95" fmla="*/ 50 h 128"/>
                <a:gd name="T96" fmla="*/ 21 w 130"/>
                <a:gd name="T97" fmla="*/ 41 h 128"/>
                <a:gd name="T98" fmla="*/ 13 w 130"/>
                <a:gd name="T99" fmla="*/ 27 h 128"/>
                <a:gd name="T100" fmla="*/ 17 w 130"/>
                <a:gd name="T101" fmla="*/ 32 h 128"/>
                <a:gd name="T102" fmla="*/ 13 w 130"/>
                <a:gd name="T103" fmla="*/ 37 h 128"/>
                <a:gd name="T104" fmla="*/ 21 w 130"/>
                <a:gd name="T105" fmla="*/ 28 h 128"/>
                <a:gd name="T106" fmla="*/ 13 w 130"/>
                <a:gd name="T107" fmla="*/ 14 h 128"/>
                <a:gd name="T108" fmla="*/ 17 w 130"/>
                <a:gd name="T109" fmla="*/ 19 h 128"/>
                <a:gd name="T110" fmla="*/ 13 w 130"/>
                <a:gd name="T111" fmla="*/ 24 h 128"/>
                <a:gd name="T112" fmla="*/ 21 w 130"/>
                <a:gd name="T113" fmla="*/ 15 h 128"/>
                <a:gd name="T114" fmla="*/ 48 w 130"/>
                <a:gd name="T115" fmla="*/ 19 h 128"/>
                <a:gd name="T116" fmla="*/ 89 w 130"/>
                <a:gd name="T11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0" h="128">
                  <a:moveTo>
                    <a:pt x="130" y="15"/>
                  </a:moveTo>
                  <a:cubicBezTo>
                    <a:pt x="130" y="34"/>
                    <a:pt x="130" y="34"/>
                    <a:pt x="130" y="34"/>
                  </a:cubicBezTo>
                  <a:cubicBezTo>
                    <a:pt x="130" y="35"/>
                    <a:pt x="129" y="36"/>
                    <a:pt x="128" y="36"/>
                  </a:cubicBezTo>
                  <a:cubicBezTo>
                    <a:pt x="125" y="36"/>
                    <a:pt x="125" y="36"/>
                    <a:pt x="125" y="36"/>
                  </a:cubicBezTo>
                  <a:cubicBezTo>
                    <a:pt x="125" y="12"/>
                    <a:pt x="125" y="12"/>
                    <a:pt x="125" y="12"/>
                  </a:cubicBezTo>
                  <a:cubicBezTo>
                    <a:pt x="128" y="12"/>
                    <a:pt x="128" y="12"/>
                    <a:pt x="128" y="12"/>
                  </a:cubicBezTo>
                  <a:cubicBezTo>
                    <a:pt x="129" y="12"/>
                    <a:pt x="130" y="13"/>
                    <a:pt x="130" y="15"/>
                  </a:cubicBezTo>
                  <a:close/>
                  <a:moveTo>
                    <a:pt x="128" y="38"/>
                  </a:moveTo>
                  <a:cubicBezTo>
                    <a:pt x="125" y="38"/>
                    <a:pt x="125" y="38"/>
                    <a:pt x="125" y="38"/>
                  </a:cubicBezTo>
                  <a:cubicBezTo>
                    <a:pt x="125" y="62"/>
                    <a:pt x="125" y="62"/>
                    <a:pt x="125" y="62"/>
                  </a:cubicBezTo>
                  <a:cubicBezTo>
                    <a:pt x="128" y="62"/>
                    <a:pt x="128" y="62"/>
                    <a:pt x="128" y="62"/>
                  </a:cubicBezTo>
                  <a:cubicBezTo>
                    <a:pt x="129" y="62"/>
                    <a:pt x="130" y="61"/>
                    <a:pt x="130" y="60"/>
                  </a:cubicBezTo>
                  <a:cubicBezTo>
                    <a:pt x="130" y="41"/>
                    <a:pt x="130" y="41"/>
                    <a:pt x="130" y="41"/>
                  </a:cubicBezTo>
                  <a:cubicBezTo>
                    <a:pt x="130" y="39"/>
                    <a:pt x="129" y="38"/>
                    <a:pt x="128" y="38"/>
                  </a:cubicBezTo>
                  <a:close/>
                  <a:moveTo>
                    <a:pt x="128" y="64"/>
                  </a:moveTo>
                  <a:cubicBezTo>
                    <a:pt x="125" y="64"/>
                    <a:pt x="125" y="64"/>
                    <a:pt x="125" y="64"/>
                  </a:cubicBezTo>
                  <a:cubicBezTo>
                    <a:pt x="125" y="88"/>
                    <a:pt x="125" y="88"/>
                    <a:pt x="125" y="88"/>
                  </a:cubicBezTo>
                  <a:cubicBezTo>
                    <a:pt x="128" y="88"/>
                    <a:pt x="128" y="88"/>
                    <a:pt x="128" y="88"/>
                  </a:cubicBezTo>
                  <a:cubicBezTo>
                    <a:pt x="129" y="88"/>
                    <a:pt x="130" y="87"/>
                    <a:pt x="130" y="86"/>
                  </a:cubicBezTo>
                  <a:cubicBezTo>
                    <a:pt x="130" y="67"/>
                    <a:pt x="130" y="67"/>
                    <a:pt x="130" y="67"/>
                  </a:cubicBezTo>
                  <a:cubicBezTo>
                    <a:pt x="130" y="65"/>
                    <a:pt x="129" y="64"/>
                    <a:pt x="128" y="64"/>
                  </a:cubicBezTo>
                  <a:close/>
                  <a:moveTo>
                    <a:pt x="128" y="90"/>
                  </a:moveTo>
                  <a:cubicBezTo>
                    <a:pt x="125" y="90"/>
                    <a:pt x="125" y="90"/>
                    <a:pt x="125" y="90"/>
                  </a:cubicBezTo>
                  <a:cubicBezTo>
                    <a:pt x="125" y="114"/>
                    <a:pt x="125" y="114"/>
                    <a:pt x="125" y="114"/>
                  </a:cubicBezTo>
                  <a:cubicBezTo>
                    <a:pt x="128" y="114"/>
                    <a:pt x="128" y="114"/>
                    <a:pt x="128" y="114"/>
                  </a:cubicBezTo>
                  <a:cubicBezTo>
                    <a:pt x="129" y="114"/>
                    <a:pt x="130" y="113"/>
                    <a:pt x="130" y="112"/>
                  </a:cubicBezTo>
                  <a:cubicBezTo>
                    <a:pt x="130" y="93"/>
                    <a:pt x="130" y="93"/>
                    <a:pt x="130" y="93"/>
                  </a:cubicBezTo>
                  <a:cubicBezTo>
                    <a:pt x="130" y="91"/>
                    <a:pt x="129" y="90"/>
                    <a:pt x="128" y="90"/>
                  </a:cubicBezTo>
                  <a:close/>
                  <a:moveTo>
                    <a:pt x="121" y="12"/>
                  </a:moveTo>
                  <a:cubicBezTo>
                    <a:pt x="121" y="12"/>
                    <a:pt x="121" y="12"/>
                    <a:pt x="121" y="12"/>
                  </a:cubicBezTo>
                  <a:cubicBezTo>
                    <a:pt x="121" y="36"/>
                    <a:pt x="121" y="36"/>
                    <a:pt x="121" y="36"/>
                  </a:cubicBezTo>
                  <a:cubicBezTo>
                    <a:pt x="121" y="38"/>
                    <a:pt x="121" y="38"/>
                    <a:pt x="121" y="38"/>
                  </a:cubicBezTo>
                  <a:cubicBezTo>
                    <a:pt x="121" y="62"/>
                    <a:pt x="121" y="62"/>
                    <a:pt x="121" y="62"/>
                  </a:cubicBezTo>
                  <a:cubicBezTo>
                    <a:pt x="121" y="64"/>
                    <a:pt x="121" y="64"/>
                    <a:pt x="121" y="64"/>
                  </a:cubicBezTo>
                  <a:cubicBezTo>
                    <a:pt x="121" y="88"/>
                    <a:pt x="121" y="88"/>
                    <a:pt x="121" y="88"/>
                  </a:cubicBezTo>
                  <a:cubicBezTo>
                    <a:pt x="121" y="90"/>
                    <a:pt x="121" y="90"/>
                    <a:pt x="121" y="90"/>
                  </a:cubicBezTo>
                  <a:cubicBezTo>
                    <a:pt x="121" y="114"/>
                    <a:pt x="121" y="114"/>
                    <a:pt x="121" y="114"/>
                  </a:cubicBezTo>
                  <a:cubicBezTo>
                    <a:pt x="121" y="117"/>
                    <a:pt x="121" y="117"/>
                    <a:pt x="121" y="117"/>
                  </a:cubicBezTo>
                  <a:cubicBezTo>
                    <a:pt x="121" y="123"/>
                    <a:pt x="115" y="128"/>
                    <a:pt x="109" y="128"/>
                  </a:cubicBezTo>
                  <a:cubicBezTo>
                    <a:pt x="22" y="128"/>
                    <a:pt x="22" y="128"/>
                    <a:pt x="22" y="128"/>
                  </a:cubicBezTo>
                  <a:cubicBezTo>
                    <a:pt x="15" y="128"/>
                    <a:pt x="10" y="123"/>
                    <a:pt x="10" y="117"/>
                  </a:cubicBezTo>
                  <a:cubicBezTo>
                    <a:pt x="10" y="116"/>
                    <a:pt x="10" y="116"/>
                    <a:pt x="10" y="116"/>
                  </a:cubicBezTo>
                  <a:cubicBezTo>
                    <a:pt x="8" y="116"/>
                    <a:pt x="8" y="116"/>
                    <a:pt x="8" y="116"/>
                  </a:cubicBezTo>
                  <a:cubicBezTo>
                    <a:pt x="6" y="116"/>
                    <a:pt x="6" y="116"/>
                    <a:pt x="6" y="116"/>
                  </a:cubicBezTo>
                  <a:cubicBezTo>
                    <a:pt x="4" y="116"/>
                    <a:pt x="4" y="116"/>
                    <a:pt x="4" y="116"/>
                  </a:cubicBezTo>
                  <a:cubicBezTo>
                    <a:pt x="2" y="116"/>
                    <a:pt x="0" y="115"/>
                    <a:pt x="0" y="112"/>
                  </a:cubicBezTo>
                  <a:cubicBezTo>
                    <a:pt x="0" y="110"/>
                    <a:pt x="2" y="108"/>
                    <a:pt x="4" y="108"/>
                  </a:cubicBezTo>
                  <a:cubicBezTo>
                    <a:pt x="6" y="108"/>
                    <a:pt x="6" y="108"/>
                    <a:pt x="6" y="108"/>
                  </a:cubicBezTo>
                  <a:cubicBezTo>
                    <a:pt x="8" y="108"/>
                    <a:pt x="8" y="108"/>
                    <a:pt x="8" y="108"/>
                  </a:cubicBezTo>
                  <a:cubicBezTo>
                    <a:pt x="10" y="108"/>
                    <a:pt x="10" y="108"/>
                    <a:pt x="10" y="108"/>
                  </a:cubicBezTo>
                  <a:cubicBezTo>
                    <a:pt x="10" y="104"/>
                    <a:pt x="10" y="104"/>
                    <a:pt x="10" y="104"/>
                  </a:cubicBezTo>
                  <a:cubicBezTo>
                    <a:pt x="8" y="104"/>
                    <a:pt x="8" y="104"/>
                    <a:pt x="8" y="104"/>
                  </a:cubicBezTo>
                  <a:cubicBezTo>
                    <a:pt x="6" y="104"/>
                    <a:pt x="6" y="104"/>
                    <a:pt x="6" y="104"/>
                  </a:cubicBezTo>
                  <a:cubicBezTo>
                    <a:pt x="4" y="104"/>
                    <a:pt x="4" y="104"/>
                    <a:pt x="4" y="104"/>
                  </a:cubicBezTo>
                  <a:cubicBezTo>
                    <a:pt x="2" y="104"/>
                    <a:pt x="0" y="102"/>
                    <a:pt x="0" y="99"/>
                  </a:cubicBezTo>
                  <a:cubicBezTo>
                    <a:pt x="0" y="97"/>
                    <a:pt x="2" y="95"/>
                    <a:pt x="4" y="95"/>
                  </a:cubicBezTo>
                  <a:cubicBezTo>
                    <a:pt x="6" y="95"/>
                    <a:pt x="6" y="95"/>
                    <a:pt x="6" y="95"/>
                  </a:cubicBezTo>
                  <a:cubicBezTo>
                    <a:pt x="8" y="95"/>
                    <a:pt x="8" y="95"/>
                    <a:pt x="8" y="95"/>
                  </a:cubicBezTo>
                  <a:cubicBezTo>
                    <a:pt x="10" y="95"/>
                    <a:pt x="10" y="95"/>
                    <a:pt x="10" y="95"/>
                  </a:cubicBezTo>
                  <a:cubicBezTo>
                    <a:pt x="10" y="91"/>
                    <a:pt x="10" y="91"/>
                    <a:pt x="10" y="91"/>
                  </a:cubicBezTo>
                  <a:cubicBezTo>
                    <a:pt x="8" y="91"/>
                    <a:pt x="8" y="91"/>
                    <a:pt x="8" y="91"/>
                  </a:cubicBezTo>
                  <a:cubicBezTo>
                    <a:pt x="6" y="91"/>
                    <a:pt x="6" y="91"/>
                    <a:pt x="6" y="91"/>
                  </a:cubicBezTo>
                  <a:cubicBezTo>
                    <a:pt x="4" y="91"/>
                    <a:pt x="4" y="91"/>
                    <a:pt x="4" y="91"/>
                  </a:cubicBezTo>
                  <a:cubicBezTo>
                    <a:pt x="2" y="91"/>
                    <a:pt x="0" y="89"/>
                    <a:pt x="0" y="87"/>
                  </a:cubicBezTo>
                  <a:cubicBezTo>
                    <a:pt x="0" y="84"/>
                    <a:pt x="2" y="83"/>
                    <a:pt x="4" y="83"/>
                  </a:cubicBezTo>
                  <a:cubicBezTo>
                    <a:pt x="6" y="83"/>
                    <a:pt x="6" y="83"/>
                    <a:pt x="6" y="83"/>
                  </a:cubicBezTo>
                  <a:cubicBezTo>
                    <a:pt x="8" y="83"/>
                    <a:pt x="8" y="83"/>
                    <a:pt x="8" y="83"/>
                  </a:cubicBezTo>
                  <a:cubicBezTo>
                    <a:pt x="10" y="83"/>
                    <a:pt x="10" y="83"/>
                    <a:pt x="10" y="83"/>
                  </a:cubicBezTo>
                  <a:cubicBezTo>
                    <a:pt x="10" y="49"/>
                    <a:pt x="10" y="49"/>
                    <a:pt x="10" y="49"/>
                  </a:cubicBezTo>
                  <a:cubicBezTo>
                    <a:pt x="8" y="49"/>
                    <a:pt x="8" y="49"/>
                    <a:pt x="8" y="49"/>
                  </a:cubicBezTo>
                  <a:cubicBezTo>
                    <a:pt x="6" y="49"/>
                    <a:pt x="6" y="49"/>
                    <a:pt x="6" y="49"/>
                  </a:cubicBezTo>
                  <a:cubicBezTo>
                    <a:pt x="4" y="49"/>
                    <a:pt x="4" y="49"/>
                    <a:pt x="4" y="49"/>
                  </a:cubicBezTo>
                  <a:cubicBezTo>
                    <a:pt x="2" y="49"/>
                    <a:pt x="0" y="47"/>
                    <a:pt x="0" y="45"/>
                  </a:cubicBezTo>
                  <a:cubicBezTo>
                    <a:pt x="0" y="43"/>
                    <a:pt x="2" y="41"/>
                    <a:pt x="4" y="41"/>
                  </a:cubicBezTo>
                  <a:cubicBezTo>
                    <a:pt x="6" y="41"/>
                    <a:pt x="6" y="41"/>
                    <a:pt x="6" y="41"/>
                  </a:cubicBezTo>
                  <a:cubicBezTo>
                    <a:pt x="8" y="41"/>
                    <a:pt x="8" y="41"/>
                    <a:pt x="8" y="41"/>
                  </a:cubicBezTo>
                  <a:cubicBezTo>
                    <a:pt x="10" y="41"/>
                    <a:pt x="10" y="41"/>
                    <a:pt x="10" y="41"/>
                  </a:cubicBezTo>
                  <a:cubicBezTo>
                    <a:pt x="10" y="36"/>
                    <a:pt x="10" y="36"/>
                    <a:pt x="10" y="36"/>
                  </a:cubicBezTo>
                  <a:cubicBezTo>
                    <a:pt x="8" y="36"/>
                    <a:pt x="8" y="36"/>
                    <a:pt x="8" y="36"/>
                  </a:cubicBezTo>
                  <a:cubicBezTo>
                    <a:pt x="6" y="36"/>
                    <a:pt x="6" y="36"/>
                    <a:pt x="6" y="36"/>
                  </a:cubicBezTo>
                  <a:cubicBezTo>
                    <a:pt x="4" y="36"/>
                    <a:pt x="4" y="36"/>
                    <a:pt x="4" y="36"/>
                  </a:cubicBezTo>
                  <a:cubicBezTo>
                    <a:pt x="2" y="36"/>
                    <a:pt x="0" y="34"/>
                    <a:pt x="0" y="32"/>
                  </a:cubicBezTo>
                  <a:cubicBezTo>
                    <a:pt x="0" y="30"/>
                    <a:pt x="2" y="28"/>
                    <a:pt x="4" y="28"/>
                  </a:cubicBezTo>
                  <a:cubicBezTo>
                    <a:pt x="6" y="28"/>
                    <a:pt x="6" y="28"/>
                    <a:pt x="6" y="28"/>
                  </a:cubicBezTo>
                  <a:cubicBezTo>
                    <a:pt x="8" y="28"/>
                    <a:pt x="8" y="28"/>
                    <a:pt x="8" y="28"/>
                  </a:cubicBezTo>
                  <a:cubicBezTo>
                    <a:pt x="10" y="28"/>
                    <a:pt x="10" y="28"/>
                    <a:pt x="10" y="28"/>
                  </a:cubicBezTo>
                  <a:cubicBezTo>
                    <a:pt x="10" y="24"/>
                    <a:pt x="10" y="24"/>
                    <a:pt x="10" y="24"/>
                  </a:cubicBezTo>
                  <a:cubicBezTo>
                    <a:pt x="8" y="24"/>
                    <a:pt x="8" y="24"/>
                    <a:pt x="8" y="24"/>
                  </a:cubicBezTo>
                  <a:cubicBezTo>
                    <a:pt x="6" y="24"/>
                    <a:pt x="6" y="24"/>
                    <a:pt x="6" y="24"/>
                  </a:cubicBezTo>
                  <a:cubicBezTo>
                    <a:pt x="4" y="24"/>
                    <a:pt x="4" y="24"/>
                    <a:pt x="4" y="24"/>
                  </a:cubicBezTo>
                  <a:cubicBezTo>
                    <a:pt x="2" y="24"/>
                    <a:pt x="0" y="22"/>
                    <a:pt x="0" y="19"/>
                  </a:cubicBezTo>
                  <a:cubicBezTo>
                    <a:pt x="0" y="17"/>
                    <a:pt x="2" y="15"/>
                    <a:pt x="4" y="15"/>
                  </a:cubicBezTo>
                  <a:cubicBezTo>
                    <a:pt x="6" y="15"/>
                    <a:pt x="6" y="15"/>
                    <a:pt x="6" y="15"/>
                  </a:cubicBezTo>
                  <a:cubicBezTo>
                    <a:pt x="8" y="15"/>
                    <a:pt x="8" y="15"/>
                    <a:pt x="8" y="15"/>
                  </a:cubicBezTo>
                  <a:cubicBezTo>
                    <a:pt x="10" y="15"/>
                    <a:pt x="10" y="15"/>
                    <a:pt x="10" y="15"/>
                  </a:cubicBezTo>
                  <a:cubicBezTo>
                    <a:pt x="10" y="12"/>
                    <a:pt x="10" y="12"/>
                    <a:pt x="10" y="12"/>
                  </a:cubicBezTo>
                  <a:cubicBezTo>
                    <a:pt x="10" y="6"/>
                    <a:pt x="15" y="0"/>
                    <a:pt x="22" y="0"/>
                  </a:cubicBezTo>
                  <a:cubicBezTo>
                    <a:pt x="109" y="0"/>
                    <a:pt x="109" y="0"/>
                    <a:pt x="109" y="0"/>
                  </a:cubicBezTo>
                  <a:cubicBezTo>
                    <a:pt x="115" y="0"/>
                    <a:pt x="121" y="6"/>
                    <a:pt x="121" y="12"/>
                  </a:cubicBezTo>
                  <a:close/>
                  <a:moveTo>
                    <a:pt x="21" y="108"/>
                  </a:moveTo>
                  <a:cubicBezTo>
                    <a:pt x="21" y="108"/>
                    <a:pt x="20" y="107"/>
                    <a:pt x="20" y="107"/>
                  </a:cubicBezTo>
                  <a:cubicBezTo>
                    <a:pt x="13" y="107"/>
                    <a:pt x="13" y="107"/>
                    <a:pt x="13" y="107"/>
                  </a:cubicBezTo>
                  <a:cubicBezTo>
                    <a:pt x="13" y="107"/>
                    <a:pt x="12" y="108"/>
                    <a:pt x="12" y="108"/>
                  </a:cubicBezTo>
                  <a:cubicBezTo>
                    <a:pt x="13" y="108"/>
                    <a:pt x="13" y="108"/>
                    <a:pt x="13" y="108"/>
                  </a:cubicBezTo>
                  <a:cubicBezTo>
                    <a:pt x="15" y="108"/>
                    <a:pt x="17" y="110"/>
                    <a:pt x="17" y="112"/>
                  </a:cubicBezTo>
                  <a:cubicBezTo>
                    <a:pt x="17" y="115"/>
                    <a:pt x="15" y="116"/>
                    <a:pt x="13" y="116"/>
                  </a:cubicBezTo>
                  <a:cubicBezTo>
                    <a:pt x="12" y="116"/>
                    <a:pt x="12" y="116"/>
                    <a:pt x="12" y="116"/>
                  </a:cubicBezTo>
                  <a:cubicBezTo>
                    <a:pt x="12" y="117"/>
                    <a:pt x="13" y="117"/>
                    <a:pt x="13" y="117"/>
                  </a:cubicBezTo>
                  <a:cubicBezTo>
                    <a:pt x="20" y="117"/>
                    <a:pt x="20" y="117"/>
                    <a:pt x="20" y="117"/>
                  </a:cubicBezTo>
                  <a:cubicBezTo>
                    <a:pt x="20" y="117"/>
                    <a:pt x="21" y="117"/>
                    <a:pt x="21" y="116"/>
                  </a:cubicBezTo>
                  <a:lnTo>
                    <a:pt x="21" y="108"/>
                  </a:lnTo>
                  <a:close/>
                  <a:moveTo>
                    <a:pt x="21" y="96"/>
                  </a:moveTo>
                  <a:cubicBezTo>
                    <a:pt x="21" y="95"/>
                    <a:pt x="20" y="94"/>
                    <a:pt x="20" y="94"/>
                  </a:cubicBezTo>
                  <a:cubicBezTo>
                    <a:pt x="13" y="94"/>
                    <a:pt x="13" y="94"/>
                    <a:pt x="13" y="94"/>
                  </a:cubicBezTo>
                  <a:cubicBezTo>
                    <a:pt x="13" y="94"/>
                    <a:pt x="12" y="95"/>
                    <a:pt x="12" y="95"/>
                  </a:cubicBezTo>
                  <a:cubicBezTo>
                    <a:pt x="13" y="95"/>
                    <a:pt x="13" y="95"/>
                    <a:pt x="13" y="95"/>
                  </a:cubicBezTo>
                  <a:cubicBezTo>
                    <a:pt x="15" y="95"/>
                    <a:pt x="17" y="97"/>
                    <a:pt x="17" y="99"/>
                  </a:cubicBezTo>
                  <a:cubicBezTo>
                    <a:pt x="17" y="102"/>
                    <a:pt x="15" y="104"/>
                    <a:pt x="13" y="104"/>
                  </a:cubicBezTo>
                  <a:cubicBezTo>
                    <a:pt x="12" y="104"/>
                    <a:pt x="12" y="104"/>
                    <a:pt x="12" y="104"/>
                  </a:cubicBezTo>
                  <a:cubicBezTo>
                    <a:pt x="12" y="104"/>
                    <a:pt x="13" y="105"/>
                    <a:pt x="13" y="105"/>
                  </a:cubicBezTo>
                  <a:cubicBezTo>
                    <a:pt x="20" y="105"/>
                    <a:pt x="20" y="105"/>
                    <a:pt x="20" y="105"/>
                  </a:cubicBezTo>
                  <a:cubicBezTo>
                    <a:pt x="20" y="105"/>
                    <a:pt x="21" y="104"/>
                    <a:pt x="21" y="104"/>
                  </a:cubicBezTo>
                  <a:lnTo>
                    <a:pt x="21" y="96"/>
                  </a:lnTo>
                  <a:close/>
                  <a:moveTo>
                    <a:pt x="21" y="83"/>
                  </a:moveTo>
                  <a:cubicBezTo>
                    <a:pt x="21" y="82"/>
                    <a:pt x="20" y="82"/>
                    <a:pt x="20" y="82"/>
                  </a:cubicBezTo>
                  <a:cubicBezTo>
                    <a:pt x="13" y="82"/>
                    <a:pt x="13" y="82"/>
                    <a:pt x="13" y="82"/>
                  </a:cubicBezTo>
                  <a:cubicBezTo>
                    <a:pt x="13" y="82"/>
                    <a:pt x="12" y="82"/>
                    <a:pt x="12" y="83"/>
                  </a:cubicBezTo>
                  <a:cubicBezTo>
                    <a:pt x="13" y="83"/>
                    <a:pt x="13" y="83"/>
                    <a:pt x="13" y="83"/>
                  </a:cubicBezTo>
                  <a:cubicBezTo>
                    <a:pt x="15" y="83"/>
                    <a:pt x="17" y="84"/>
                    <a:pt x="17" y="87"/>
                  </a:cubicBezTo>
                  <a:cubicBezTo>
                    <a:pt x="17" y="89"/>
                    <a:pt x="15" y="91"/>
                    <a:pt x="13" y="91"/>
                  </a:cubicBezTo>
                  <a:cubicBezTo>
                    <a:pt x="12" y="91"/>
                    <a:pt x="12" y="91"/>
                    <a:pt x="12" y="91"/>
                  </a:cubicBezTo>
                  <a:cubicBezTo>
                    <a:pt x="12" y="91"/>
                    <a:pt x="13" y="92"/>
                    <a:pt x="13" y="92"/>
                  </a:cubicBezTo>
                  <a:cubicBezTo>
                    <a:pt x="20" y="92"/>
                    <a:pt x="20" y="92"/>
                    <a:pt x="20" y="92"/>
                  </a:cubicBezTo>
                  <a:cubicBezTo>
                    <a:pt x="20" y="92"/>
                    <a:pt x="21" y="91"/>
                    <a:pt x="21" y="91"/>
                  </a:cubicBezTo>
                  <a:lnTo>
                    <a:pt x="21" y="83"/>
                  </a:lnTo>
                  <a:close/>
                  <a:moveTo>
                    <a:pt x="21" y="41"/>
                  </a:moveTo>
                  <a:cubicBezTo>
                    <a:pt x="21" y="40"/>
                    <a:pt x="20" y="40"/>
                    <a:pt x="20" y="40"/>
                  </a:cubicBezTo>
                  <a:cubicBezTo>
                    <a:pt x="13" y="40"/>
                    <a:pt x="13" y="40"/>
                    <a:pt x="13" y="40"/>
                  </a:cubicBezTo>
                  <a:cubicBezTo>
                    <a:pt x="13" y="40"/>
                    <a:pt x="12" y="40"/>
                    <a:pt x="12" y="41"/>
                  </a:cubicBezTo>
                  <a:cubicBezTo>
                    <a:pt x="13" y="41"/>
                    <a:pt x="13" y="41"/>
                    <a:pt x="13" y="41"/>
                  </a:cubicBezTo>
                  <a:cubicBezTo>
                    <a:pt x="15" y="41"/>
                    <a:pt x="17" y="43"/>
                    <a:pt x="17" y="45"/>
                  </a:cubicBezTo>
                  <a:cubicBezTo>
                    <a:pt x="17" y="47"/>
                    <a:pt x="15" y="49"/>
                    <a:pt x="13" y="49"/>
                  </a:cubicBezTo>
                  <a:cubicBezTo>
                    <a:pt x="12" y="49"/>
                    <a:pt x="12" y="49"/>
                    <a:pt x="12" y="49"/>
                  </a:cubicBezTo>
                  <a:cubicBezTo>
                    <a:pt x="12" y="50"/>
                    <a:pt x="13" y="50"/>
                    <a:pt x="13" y="50"/>
                  </a:cubicBezTo>
                  <a:cubicBezTo>
                    <a:pt x="20" y="50"/>
                    <a:pt x="20" y="50"/>
                    <a:pt x="20" y="50"/>
                  </a:cubicBezTo>
                  <a:cubicBezTo>
                    <a:pt x="20" y="50"/>
                    <a:pt x="21" y="50"/>
                    <a:pt x="21" y="49"/>
                  </a:cubicBezTo>
                  <a:lnTo>
                    <a:pt x="21" y="41"/>
                  </a:lnTo>
                  <a:close/>
                  <a:moveTo>
                    <a:pt x="21" y="28"/>
                  </a:moveTo>
                  <a:cubicBezTo>
                    <a:pt x="21" y="28"/>
                    <a:pt x="20" y="27"/>
                    <a:pt x="20" y="27"/>
                  </a:cubicBezTo>
                  <a:cubicBezTo>
                    <a:pt x="13" y="27"/>
                    <a:pt x="13" y="27"/>
                    <a:pt x="13" y="27"/>
                  </a:cubicBezTo>
                  <a:cubicBezTo>
                    <a:pt x="13" y="27"/>
                    <a:pt x="12" y="28"/>
                    <a:pt x="12" y="28"/>
                  </a:cubicBezTo>
                  <a:cubicBezTo>
                    <a:pt x="13" y="28"/>
                    <a:pt x="13" y="28"/>
                    <a:pt x="13" y="28"/>
                  </a:cubicBezTo>
                  <a:cubicBezTo>
                    <a:pt x="15" y="28"/>
                    <a:pt x="17" y="30"/>
                    <a:pt x="17" y="32"/>
                  </a:cubicBezTo>
                  <a:cubicBezTo>
                    <a:pt x="17" y="34"/>
                    <a:pt x="15" y="36"/>
                    <a:pt x="13" y="36"/>
                  </a:cubicBezTo>
                  <a:cubicBezTo>
                    <a:pt x="12" y="36"/>
                    <a:pt x="12" y="36"/>
                    <a:pt x="12" y="36"/>
                  </a:cubicBezTo>
                  <a:cubicBezTo>
                    <a:pt x="12" y="37"/>
                    <a:pt x="13" y="37"/>
                    <a:pt x="13" y="37"/>
                  </a:cubicBezTo>
                  <a:cubicBezTo>
                    <a:pt x="20" y="37"/>
                    <a:pt x="20" y="37"/>
                    <a:pt x="20" y="37"/>
                  </a:cubicBezTo>
                  <a:cubicBezTo>
                    <a:pt x="20" y="37"/>
                    <a:pt x="21" y="37"/>
                    <a:pt x="21" y="36"/>
                  </a:cubicBezTo>
                  <a:lnTo>
                    <a:pt x="21" y="28"/>
                  </a:lnTo>
                  <a:close/>
                  <a:moveTo>
                    <a:pt x="21" y="15"/>
                  </a:moveTo>
                  <a:cubicBezTo>
                    <a:pt x="21" y="15"/>
                    <a:pt x="20" y="14"/>
                    <a:pt x="20" y="14"/>
                  </a:cubicBezTo>
                  <a:cubicBezTo>
                    <a:pt x="13" y="14"/>
                    <a:pt x="13" y="14"/>
                    <a:pt x="13" y="14"/>
                  </a:cubicBezTo>
                  <a:cubicBezTo>
                    <a:pt x="13" y="14"/>
                    <a:pt x="12" y="15"/>
                    <a:pt x="12" y="15"/>
                  </a:cubicBezTo>
                  <a:cubicBezTo>
                    <a:pt x="13" y="15"/>
                    <a:pt x="13" y="15"/>
                    <a:pt x="13" y="15"/>
                  </a:cubicBezTo>
                  <a:cubicBezTo>
                    <a:pt x="15" y="15"/>
                    <a:pt x="17" y="17"/>
                    <a:pt x="17" y="19"/>
                  </a:cubicBezTo>
                  <a:cubicBezTo>
                    <a:pt x="17" y="22"/>
                    <a:pt x="15" y="24"/>
                    <a:pt x="13" y="24"/>
                  </a:cubicBezTo>
                  <a:cubicBezTo>
                    <a:pt x="12" y="24"/>
                    <a:pt x="12" y="24"/>
                    <a:pt x="12" y="24"/>
                  </a:cubicBezTo>
                  <a:cubicBezTo>
                    <a:pt x="12" y="24"/>
                    <a:pt x="13" y="24"/>
                    <a:pt x="13" y="24"/>
                  </a:cubicBezTo>
                  <a:cubicBezTo>
                    <a:pt x="20" y="24"/>
                    <a:pt x="20" y="24"/>
                    <a:pt x="20" y="24"/>
                  </a:cubicBezTo>
                  <a:cubicBezTo>
                    <a:pt x="20" y="24"/>
                    <a:pt x="21" y="24"/>
                    <a:pt x="21" y="23"/>
                  </a:cubicBezTo>
                  <a:lnTo>
                    <a:pt x="21" y="15"/>
                  </a:lnTo>
                  <a:close/>
                  <a:moveTo>
                    <a:pt x="102" y="32"/>
                  </a:moveTo>
                  <a:cubicBezTo>
                    <a:pt x="102" y="25"/>
                    <a:pt x="96" y="19"/>
                    <a:pt x="89" y="19"/>
                  </a:cubicBezTo>
                  <a:cubicBezTo>
                    <a:pt x="48" y="19"/>
                    <a:pt x="48" y="19"/>
                    <a:pt x="48" y="19"/>
                  </a:cubicBezTo>
                  <a:cubicBezTo>
                    <a:pt x="41" y="19"/>
                    <a:pt x="36" y="25"/>
                    <a:pt x="36" y="32"/>
                  </a:cubicBezTo>
                  <a:cubicBezTo>
                    <a:pt x="36" y="39"/>
                    <a:pt x="41" y="44"/>
                    <a:pt x="48" y="44"/>
                  </a:cubicBezTo>
                  <a:cubicBezTo>
                    <a:pt x="89" y="44"/>
                    <a:pt x="89" y="44"/>
                    <a:pt x="89" y="44"/>
                  </a:cubicBezTo>
                  <a:cubicBezTo>
                    <a:pt x="96" y="44"/>
                    <a:pt x="102" y="39"/>
                    <a:pt x="10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cxnSp>
        <p:nvCxnSpPr>
          <p:cNvPr id="3" name="直接连接符 2"/>
          <p:cNvCxnSpPr/>
          <p:nvPr/>
        </p:nvCxnSpPr>
        <p:spPr>
          <a:xfrm>
            <a:off x="1132953" y="897658"/>
            <a:ext cx="7543503"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331640" y="1752367"/>
            <a:ext cx="6552728" cy="1323439"/>
          </a:xfrm>
          <a:prstGeom prst="rect">
            <a:avLst/>
          </a:prstGeom>
          <a:noFill/>
        </p:spPr>
        <p:txBody>
          <a:bodyPr wrap="square" rtlCol="0">
            <a:spAutoFit/>
          </a:bodyPr>
          <a:lstStyle/>
          <a:p>
            <a:r>
              <a:rPr lang="zh-CN" altLang="en-US" sz="1600" dirty="0">
                <a:latin typeface="微软雅黑"/>
                <a:ea typeface="微软雅黑"/>
                <a:cs typeface="微软雅黑"/>
              </a:rPr>
              <a:t>心理健康教育工作坊始终秉承“为了学生的终身发展”理念，坚持贴近实际，贴近学生，贴近需求，结合我校要求的毕业生应具备的八项基本能力要求，开展形式多样的心理健康教育活动，以提升学生的心理健康水平。</a:t>
            </a:r>
          </a:p>
          <a:p>
            <a:endParaRPr kumimoji="1" lang="zh-CN" altLang="en-US" sz="1600" dirty="0">
              <a:latin typeface="微软雅黑"/>
              <a:ea typeface="微软雅黑"/>
              <a:cs typeface="微软雅黑"/>
            </a:endParaRPr>
          </a:p>
        </p:txBody>
      </p:sp>
    </p:spTree>
    <p:extLst>
      <p:ext uri="{BB962C8B-B14F-4D97-AF65-F5344CB8AC3E}">
        <p14:creationId xmlns:p14="http://schemas.microsoft.com/office/powerpoint/2010/main" val="3295325106"/>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65225" y="428625"/>
            <a:ext cx="4229735" cy="430887"/>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itchFamily="65" charset="-122"/>
                <a:ea typeface="方正卡通简体" pitchFamily="65" charset="-122"/>
              </a:defRPr>
            </a:lvl1pPr>
          </a:lstStyle>
          <a:p>
            <a:r>
              <a:rPr lang="zh-CN" altLang="en-US" sz="2200" b="1" dirty="0" smtClean="0">
                <a:solidFill>
                  <a:schemeClr val="accent1"/>
                </a:solidFill>
                <a:latin typeface="微软雅黑" panose="020B0503020204020204" pitchFamily="34" charset="-122"/>
                <a:ea typeface="微软雅黑" panose="020B0503020204020204" pitchFamily="34" charset="-122"/>
              </a:rPr>
              <a:t>心理健康教育活动</a:t>
            </a:r>
            <a:endParaRPr lang="zh-CN" altLang="en-US" sz="2200" b="1"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1132953" y="897658"/>
            <a:ext cx="7543503"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6" name="Freeform 6"/>
          <p:cNvSpPr/>
          <p:nvPr/>
        </p:nvSpPr>
        <p:spPr bwMode="auto">
          <a:xfrm>
            <a:off x="3509275" y="1766483"/>
            <a:ext cx="1665708" cy="829612"/>
          </a:xfrm>
          <a:custGeom>
            <a:avLst/>
            <a:gdLst/>
            <a:ahLst/>
            <a:cxnLst>
              <a:cxn ang="0">
                <a:pos x="718" y="90"/>
              </a:cxn>
              <a:cxn ang="0">
                <a:pos x="1531" y="333"/>
              </a:cxn>
              <a:cxn ang="0">
                <a:pos x="1529" y="421"/>
              </a:cxn>
              <a:cxn ang="0">
                <a:pos x="1228" y="762"/>
              </a:cxn>
              <a:cxn ang="0">
                <a:pos x="941" y="750"/>
              </a:cxn>
              <a:cxn ang="0">
                <a:pos x="715" y="532"/>
              </a:cxn>
              <a:cxn ang="0">
                <a:pos x="439" y="533"/>
              </a:cxn>
              <a:cxn ang="0">
                <a:pos x="0" y="164"/>
              </a:cxn>
              <a:cxn ang="0">
                <a:pos x="166" y="66"/>
              </a:cxn>
              <a:cxn ang="0">
                <a:pos x="660" y="66"/>
              </a:cxn>
              <a:cxn ang="0">
                <a:pos x="715" y="89"/>
              </a:cxn>
              <a:cxn ang="0">
                <a:pos x="718" y="90"/>
              </a:cxn>
            </a:cxnLst>
            <a:rect l="0" t="0" r="r" b="b"/>
            <a:pathLst>
              <a:path w="1531" h="762">
                <a:moveTo>
                  <a:pt x="718" y="90"/>
                </a:moveTo>
                <a:cubicBezTo>
                  <a:pt x="1081" y="5"/>
                  <a:pt x="1352" y="86"/>
                  <a:pt x="1531" y="333"/>
                </a:cubicBezTo>
                <a:cubicBezTo>
                  <a:pt x="1531" y="383"/>
                  <a:pt x="1530" y="412"/>
                  <a:pt x="1529" y="421"/>
                </a:cubicBezTo>
                <a:cubicBezTo>
                  <a:pt x="1506" y="570"/>
                  <a:pt x="1406" y="684"/>
                  <a:pt x="1228" y="762"/>
                </a:cubicBezTo>
                <a:cubicBezTo>
                  <a:pt x="1130" y="733"/>
                  <a:pt x="1035" y="729"/>
                  <a:pt x="941" y="750"/>
                </a:cubicBezTo>
                <a:cubicBezTo>
                  <a:pt x="905" y="633"/>
                  <a:pt x="830" y="560"/>
                  <a:pt x="715" y="532"/>
                </a:cubicBezTo>
                <a:cubicBezTo>
                  <a:pt x="640" y="513"/>
                  <a:pt x="548" y="514"/>
                  <a:pt x="439" y="533"/>
                </a:cubicBezTo>
                <a:cubicBezTo>
                  <a:pt x="368" y="379"/>
                  <a:pt x="222" y="256"/>
                  <a:pt x="0" y="164"/>
                </a:cubicBezTo>
                <a:cubicBezTo>
                  <a:pt x="54" y="123"/>
                  <a:pt x="110" y="90"/>
                  <a:pt x="166" y="66"/>
                </a:cubicBezTo>
                <a:cubicBezTo>
                  <a:pt x="321" y="0"/>
                  <a:pt x="485" y="0"/>
                  <a:pt x="660" y="66"/>
                </a:cubicBezTo>
                <a:cubicBezTo>
                  <a:pt x="678" y="73"/>
                  <a:pt x="697" y="80"/>
                  <a:pt x="715" y="89"/>
                </a:cubicBezTo>
                <a:cubicBezTo>
                  <a:pt x="716" y="89"/>
                  <a:pt x="717" y="89"/>
                  <a:pt x="718" y="90"/>
                </a:cubicBezTo>
                <a:close/>
              </a:path>
            </a:pathLst>
          </a:custGeom>
          <a:solidFill>
            <a:schemeClr val="tx2"/>
          </a:solidFill>
          <a:ln w="12700">
            <a:noFill/>
            <a:round/>
          </a:ln>
          <a:effectLst/>
        </p:spPr>
        <p:txBody>
          <a:bodyPr vert="horz" wrap="square" lIns="91440" tIns="45720" rIns="91440" bIns="45720" numCol="1" anchor="t" anchorCtr="0" compatLnSpc="1"/>
          <a:lstStyle/>
          <a:p>
            <a:endParaRPr lang="en-US"/>
          </a:p>
        </p:txBody>
      </p:sp>
      <p:sp>
        <p:nvSpPr>
          <p:cNvPr id="67" name="Freeform 7"/>
          <p:cNvSpPr/>
          <p:nvPr/>
        </p:nvSpPr>
        <p:spPr bwMode="auto">
          <a:xfrm>
            <a:off x="2553275" y="2003053"/>
            <a:ext cx="1879592" cy="1106691"/>
          </a:xfrm>
          <a:custGeom>
            <a:avLst/>
            <a:gdLst/>
            <a:ahLst/>
            <a:cxnLst>
              <a:cxn ang="0">
                <a:pos x="1690" y="555"/>
              </a:cxn>
              <a:cxn ang="0">
                <a:pos x="1690" y="825"/>
              </a:cxn>
              <a:cxn ang="0">
                <a:pos x="1627" y="894"/>
              </a:cxn>
              <a:cxn ang="0">
                <a:pos x="1593" y="918"/>
              </a:cxn>
              <a:cxn ang="0">
                <a:pos x="1400" y="981"/>
              </a:cxn>
              <a:cxn ang="0">
                <a:pos x="1252" y="974"/>
              </a:cxn>
              <a:cxn ang="0">
                <a:pos x="1245" y="973"/>
              </a:cxn>
              <a:cxn ang="0">
                <a:pos x="968" y="1016"/>
              </a:cxn>
              <a:cxn ang="0">
                <a:pos x="769" y="874"/>
              </a:cxn>
              <a:cxn ang="0">
                <a:pos x="0" y="784"/>
              </a:cxn>
              <a:cxn ang="0">
                <a:pos x="223" y="471"/>
              </a:cxn>
              <a:cxn ang="0">
                <a:pos x="684" y="6"/>
              </a:cxn>
              <a:cxn ang="0">
                <a:pos x="667" y="0"/>
              </a:cxn>
              <a:cxn ang="0">
                <a:pos x="684" y="6"/>
              </a:cxn>
              <a:cxn ang="0">
                <a:pos x="684" y="6"/>
              </a:cxn>
              <a:cxn ang="0">
                <a:pos x="1218" y="409"/>
              </a:cxn>
              <a:cxn ang="0">
                <a:pos x="1247" y="443"/>
              </a:cxn>
              <a:cxn ang="0">
                <a:pos x="1291" y="449"/>
              </a:cxn>
              <a:cxn ang="0">
                <a:pos x="1593" y="457"/>
              </a:cxn>
              <a:cxn ang="0">
                <a:pos x="1690" y="555"/>
              </a:cxn>
            </a:cxnLst>
            <a:rect l="0" t="0" r="r" b="b"/>
            <a:pathLst>
              <a:path w="1727" h="1016">
                <a:moveTo>
                  <a:pt x="1690" y="555"/>
                </a:moveTo>
                <a:cubicBezTo>
                  <a:pt x="1727" y="647"/>
                  <a:pt x="1727" y="737"/>
                  <a:pt x="1690" y="825"/>
                </a:cubicBezTo>
                <a:cubicBezTo>
                  <a:pt x="1674" y="850"/>
                  <a:pt x="1653" y="873"/>
                  <a:pt x="1627" y="894"/>
                </a:cubicBezTo>
                <a:cubicBezTo>
                  <a:pt x="1616" y="903"/>
                  <a:pt x="1605" y="911"/>
                  <a:pt x="1593" y="918"/>
                </a:cubicBezTo>
                <a:cubicBezTo>
                  <a:pt x="1537" y="954"/>
                  <a:pt x="1473" y="975"/>
                  <a:pt x="1400" y="981"/>
                </a:cubicBezTo>
                <a:cubicBezTo>
                  <a:pt x="1354" y="985"/>
                  <a:pt x="1305" y="982"/>
                  <a:pt x="1252" y="974"/>
                </a:cubicBezTo>
                <a:cubicBezTo>
                  <a:pt x="1249" y="974"/>
                  <a:pt x="1247" y="974"/>
                  <a:pt x="1245" y="973"/>
                </a:cubicBezTo>
                <a:cubicBezTo>
                  <a:pt x="1145" y="970"/>
                  <a:pt x="1053" y="984"/>
                  <a:pt x="968" y="1016"/>
                </a:cubicBezTo>
                <a:cubicBezTo>
                  <a:pt x="901" y="960"/>
                  <a:pt x="835" y="913"/>
                  <a:pt x="769" y="874"/>
                </a:cubicBezTo>
                <a:cubicBezTo>
                  <a:pt x="507" y="717"/>
                  <a:pt x="250" y="687"/>
                  <a:pt x="0" y="784"/>
                </a:cubicBezTo>
                <a:cubicBezTo>
                  <a:pt x="35" y="673"/>
                  <a:pt x="109" y="569"/>
                  <a:pt x="223" y="471"/>
                </a:cubicBezTo>
                <a:cubicBezTo>
                  <a:pt x="293" y="238"/>
                  <a:pt x="446" y="83"/>
                  <a:pt x="684" y="6"/>
                </a:cubicBezTo>
                <a:cubicBezTo>
                  <a:pt x="679" y="4"/>
                  <a:pt x="673" y="2"/>
                  <a:pt x="667" y="0"/>
                </a:cubicBezTo>
                <a:cubicBezTo>
                  <a:pt x="673" y="2"/>
                  <a:pt x="678" y="4"/>
                  <a:pt x="684" y="6"/>
                </a:cubicBezTo>
                <a:cubicBezTo>
                  <a:pt x="684" y="6"/>
                  <a:pt x="684" y="6"/>
                  <a:pt x="684" y="6"/>
                </a:cubicBezTo>
                <a:cubicBezTo>
                  <a:pt x="983" y="121"/>
                  <a:pt x="1161" y="255"/>
                  <a:pt x="1218" y="409"/>
                </a:cubicBezTo>
                <a:cubicBezTo>
                  <a:pt x="1223" y="424"/>
                  <a:pt x="1233" y="435"/>
                  <a:pt x="1247" y="443"/>
                </a:cubicBezTo>
                <a:cubicBezTo>
                  <a:pt x="1261" y="450"/>
                  <a:pt x="1276" y="453"/>
                  <a:pt x="1291" y="449"/>
                </a:cubicBezTo>
                <a:cubicBezTo>
                  <a:pt x="1422" y="420"/>
                  <a:pt x="1522" y="423"/>
                  <a:pt x="1593" y="457"/>
                </a:cubicBezTo>
                <a:cubicBezTo>
                  <a:pt x="1636" y="478"/>
                  <a:pt x="1668" y="511"/>
                  <a:pt x="1690" y="555"/>
                </a:cubicBezTo>
                <a:close/>
              </a:path>
            </a:pathLst>
          </a:custGeom>
          <a:solidFill>
            <a:schemeClr val="bg2"/>
          </a:solidFill>
          <a:ln w="12700">
            <a:noFill/>
            <a:round/>
          </a:ln>
          <a:effectLst/>
        </p:spPr>
        <p:txBody>
          <a:bodyPr vert="horz" wrap="square" lIns="91440" tIns="45720" rIns="91440" bIns="45720" numCol="1" anchor="t" anchorCtr="0" compatLnSpc="1"/>
          <a:lstStyle/>
          <a:p>
            <a:endParaRPr lang="en-US"/>
          </a:p>
        </p:txBody>
      </p:sp>
      <p:sp>
        <p:nvSpPr>
          <p:cNvPr id="68" name="Freeform 8"/>
          <p:cNvSpPr/>
          <p:nvPr/>
        </p:nvSpPr>
        <p:spPr bwMode="auto">
          <a:xfrm>
            <a:off x="4995125" y="2278509"/>
            <a:ext cx="769661" cy="980306"/>
          </a:xfrm>
          <a:custGeom>
            <a:avLst/>
            <a:gdLst/>
            <a:ahLst/>
            <a:cxnLst>
              <a:cxn ang="0">
                <a:pos x="284" y="0"/>
              </a:cxn>
              <a:cxn ang="0">
                <a:pos x="593" y="900"/>
              </a:cxn>
              <a:cxn ang="0">
                <a:pos x="292" y="797"/>
              </a:cxn>
              <a:cxn ang="0">
                <a:pos x="0" y="364"/>
              </a:cxn>
              <a:cxn ang="0">
                <a:pos x="284" y="0"/>
              </a:cxn>
            </a:cxnLst>
            <a:rect l="0" t="0" r="r" b="b"/>
            <a:pathLst>
              <a:path w="707" h="900">
                <a:moveTo>
                  <a:pt x="284" y="0"/>
                </a:moveTo>
                <a:cubicBezTo>
                  <a:pt x="604" y="216"/>
                  <a:pt x="707" y="517"/>
                  <a:pt x="593" y="900"/>
                </a:cubicBezTo>
                <a:cubicBezTo>
                  <a:pt x="496" y="834"/>
                  <a:pt x="396" y="800"/>
                  <a:pt x="292" y="797"/>
                </a:cubicBezTo>
                <a:cubicBezTo>
                  <a:pt x="279" y="629"/>
                  <a:pt x="181" y="485"/>
                  <a:pt x="0" y="364"/>
                </a:cubicBezTo>
                <a:cubicBezTo>
                  <a:pt x="161" y="274"/>
                  <a:pt x="255" y="153"/>
                  <a:pt x="284" y="0"/>
                </a:cubicBezTo>
                <a:close/>
              </a:path>
            </a:pathLst>
          </a:custGeom>
          <a:solidFill>
            <a:schemeClr val="bg2"/>
          </a:solidFill>
          <a:ln w="12700">
            <a:noFill/>
            <a:round/>
          </a:ln>
          <a:effectLst/>
        </p:spPr>
        <p:txBody>
          <a:bodyPr vert="horz" wrap="square" lIns="91440" tIns="45720" rIns="91440" bIns="45720" numCol="1" anchor="t" anchorCtr="0" compatLnSpc="1"/>
          <a:lstStyle/>
          <a:p>
            <a:endParaRPr lang="en-US"/>
          </a:p>
        </p:txBody>
      </p:sp>
      <p:sp>
        <p:nvSpPr>
          <p:cNvPr id="69" name="Freeform 9"/>
          <p:cNvSpPr/>
          <p:nvPr/>
        </p:nvSpPr>
        <p:spPr bwMode="auto">
          <a:xfrm>
            <a:off x="3425016" y="2698178"/>
            <a:ext cx="2192318" cy="1719179"/>
          </a:xfrm>
          <a:custGeom>
            <a:avLst/>
            <a:gdLst/>
            <a:ahLst/>
            <a:cxnLst>
              <a:cxn ang="0">
                <a:pos x="1678" y="541"/>
              </a:cxn>
              <a:cxn ang="0">
                <a:pos x="2005" y="648"/>
              </a:cxn>
              <a:cxn ang="0">
                <a:pos x="2006" y="648"/>
              </a:cxn>
              <a:cxn ang="0">
                <a:pos x="2009" y="651"/>
              </a:cxn>
              <a:cxn ang="0">
                <a:pos x="1428" y="1227"/>
              </a:cxn>
              <a:cxn ang="0">
                <a:pos x="1520" y="1543"/>
              </a:cxn>
              <a:cxn ang="0">
                <a:pos x="1520" y="1578"/>
              </a:cxn>
              <a:cxn ang="0">
                <a:pos x="963" y="1056"/>
              </a:cxn>
              <a:cxn ang="0">
                <a:pos x="634" y="1030"/>
              </a:cxn>
              <a:cxn ang="0">
                <a:pos x="599" y="1055"/>
              </a:cxn>
              <a:cxn ang="0">
                <a:pos x="0" y="898"/>
              </a:cxn>
              <a:cxn ang="0">
                <a:pos x="2" y="877"/>
              </a:cxn>
              <a:cxn ang="0">
                <a:pos x="5" y="834"/>
              </a:cxn>
              <a:cxn ang="0">
                <a:pos x="108" y="548"/>
              </a:cxn>
              <a:cxn ang="0">
                <a:pos x="179" y="510"/>
              </a:cxn>
              <a:cxn ang="0">
                <a:pos x="181" y="509"/>
              </a:cxn>
              <a:cxn ang="0">
                <a:pos x="181" y="509"/>
              </a:cxn>
              <a:cxn ang="0">
                <a:pos x="183" y="508"/>
              </a:cxn>
              <a:cxn ang="0">
                <a:pos x="435" y="462"/>
              </a:cxn>
              <a:cxn ang="0">
                <a:pos x="599" y="471"/>
              </a:cxn>
              <a:cxn ang="0">
                <a:pos x="792" y="425"/>
              </a:cxn>
              <a:cxn ang="0">
                <a:pos x="906" y="355"/>
              </a:cxn>
              <a:cxn ang="0">
                <a:pos x="1047" y="17"/>
              </a:cxn>
              <a:cxn ang="0">
                <a:pos x="1283" y="32"/>
              </a:cxn>
              <a:cxn ang="0">
                <a:pos x="1609" y="475"/>
              </a:cxn>
              <a:cxn ang="0">
                <a:pos x="1617" y="510"/>
              </a:cxn>
              <a:cxn ang="0">
                <a:pos x="1643" y="534"/>
              </a:cxn>
              <a:cxn ang="0">
                <a:pos x="1678" y="541"/>
              </a:cxn>
            </a:cxnLst>
            <a:rect l="0" t="0" r="r" b="b"/>
            <a:pathLst>
              <a:path w="2013" h="1578">
                <a:moveTo>
                  <a:pt x="1678" y="541"/>
                </a:moveTo>
                <a:cubicBezTo>
                  <a:pt x="1772" y="532"/>
                  <a:pt x="1881" y="568"/>
                  <a:pt x="2005" y="648"/>
                </a:cubicBezTo>
                <a:cubicBezTo>
                  <a:pt x="2000" y="645"/>
                  <a:pt x="2000" y="645"/>
                  <a:pt x="2006" y="648"/>
                </a:cubicBezTo>
                <a:cubicBezTo>
                  <a:pt x="2012" y="651"/>
                  <a:pt x="2013" y="652"/>
                  <a:pt x="2009" y="651"/>
                </a:cubicBezTo>
                <a:cubicBezTo>
                  <a:pt x="1987" y="975"/>
                  <a:pt x="1793" y="1167"/>
                  <a:pt x="1428" y="1227"/>
                </a:cubicBezTo>
                <a:cubicBezTo>
                  <a:pt x="1389" y="1326"/>
                  <a:pt x="1420" y="1432"/>
                  <a:pt x="1520" y="1543"/>
                </a:cubicBezTo>
                <a:cubicBezTo>
                  <a:pt x="1520" y="1578"/>
                  <a:pt x="1520" y="1578"/>
                  <a:pt x="1520" y="1578"/>
                </a:cubicBezTo>
                <a:cubicBezTo>
                  <a:pt x="1203" y="1534"/>
                  <a:pt x="1017" y="1360"/>
                  <a:pt x="963" y="1056"/>
                </a:cubicBezTo>
                <a:cubicBezTo>
                  <a:pt x="844" y="1099"/>
                  <a:pt x="734" y="1090"/>
                  <a:pt x="634" y="1030"/>
                </a:cubicBezTo>
                <a:cubicBezTo>
                  <a:pt x="623" y="1039"/>
                  <a:pt x="611" y="1047"/>
                  <a:pt x="599" y="1055"/>
                </a:cubicBezTo>
                <a:cubicBezTo>
                  <a:pt x="415" y="1175"/>
                  <a:pt x="215" y="1123"/>
                  <a:pt x="0" y="898"/>
                </a:cubicBezTo>
                <a:cubicBezTo>
                  <a:pt x="1" y="890"/>
                  <a:pt x="1" y="883"/>
                  <a:pt x="2" y="877"/>
                </a:cubicBezTo>
                <a:cubicBezTo>
                  <a:pt x="4" y="850"/>
                  <a:pt x="5" y="835"/>
                  <a:pt x="5" y="834"/>
                </a:cubicBezTo>
                <a:cubicBezTo>
                  <a:pt x="8" y="704"/>
                  <a:pt x="42" y="608"/>
                  <a:pt x="108" y="548"/>
                </a:cubicBezTo>
                <a:cubicBezTo>
                  <a:pt x="131" y="533"/>
                  <a:pt x="155" y="520"/>
                  <a:pt x="179" y="510"/>
                </a:cubicBezTo>
                <a:cubicBezTo>
                  <a:pt x="181" y="509"/>
                  <a:pt x="181" y="509"/>
                  <a:pt x="181" y="509"/>
                </a:cubicBezTo>
                <a:cubicBezTo>
                  <a:pt x="181" y="509"/>
                  <a:pt x="181" y="509"/>
                  <a:pt x="181" y="509"/>
                </a:cubicBezTo>
                <a:cubicBezTo>
                  <a:pt x="183" y="508"/>
                  <a:pt x="183" y="508"/>
                  <a:pt x="183" y="508"/>
                </a:cubicBezTo>
                <a:cubicBezTo>
                  <a:pt x="259" y="474"/>
                  <a:pt x="343" y="459"/>
                  <a:pt x="435" y="462"/>
                </a:cubicBezTo>
                <a:cubicBezTo>
                  <a:pt x="493" y="471"/>
                  <a:pt x="548" y="474"/>
                  <a:pt x="599" y="471"/>
                </a:cubicBezTo>
                <a:cubicBezTo>
                  <a:pt x="670" y="467"/>
                  <a:pt x="734" y="452"/>
                  <a:pt x="792" y="425"/>
                </a:cubicBezTo>
                <a:cubicBezTo>
                  <a:pt x="833" y="407"/>
                  <a:pt x="871" y="384"/>
                  <a:pt x="906" y="355"/>
                </a:cubicBezTo>
                <a:cubicBezTo>
                  <a:pt x="1020" y="262"/>
                  <a:pt x="1067" y="149"/>
                  <a:pt x="1047" y="17"/>
                </a:cubicBezTo>
                <a:cubicBezTo>
                  <a:pt x="1124" y="0"/>
                  <a:pt x="1203" y="5"/>
                  <a:pt x="1283" y="32"/>
                </a:cubicBezTo>
                <a:cubicBezTo>
                  <a:pt x="1503" y="150"/>
                  <a:pt x="1611" y="298"/>
                  <a:pt x="1609" y="475"/>
                </a:cubicBezTo>
                <a:cubicBezTo>
                  <a:pt x="1608" y="488"/>
                  <a:pt x="1611" y="499"/>
                  <a:pt x="1617" y="510"/>
                </a:cubicBezTo>
                <a:cubicBezTo>
                  <a:pt x="1624" y="520"/>
                  <a:pt x="1632" y="528"/>
                  <a:pt x="1643" y="534"/>
                </a:cubicBezTo>
                <a:cubicBezTo>
                  <a:pt x="1654" y="540"/>
                  <a:pt x="1666" y="542"/>
                  <a:pt x="1678" y="541"/>
                </a:cubicBezTo>
                <a:close/>
              </a:path>
            </a:pathLst>
          </a:custGeom>
          <a:solidFill>
            <a:schemeClr val="tx2"/>
          </a:solidFill>
          <a:ln w="12700">
            <a:noFill/>
            <a:round/>
          </a:ln>
          <a:effectLst/>
        </p:spPr>
        <p:txBody>
          <a:bodyPr vert="horz" wrap="square" lIns="91440" tIns="45720" rIns="91440" bIns="45720" numCol="1" anchor="t" anchorCtr="0" compatLnSpc="1"/>
          <a:lstStyle/>
          <a:p>
            <a:endParaRPr lang="en-US"/>
          </a:p>
        </p:txBody>
      </p:sp>
      <p:sp>
        <p:nvSpPr>
          <p:cNvPr id="72" name="TextBox 84"/>
          <p:cNvSpPr txBox="1">
            <a:spLocks noChangeArrowheads="1"/>
          </p:cNvSpPr>
          <p:nvPr/>
        </p:nvSpPr>
        <p:spPr bwMode="auto">
          <a:xfrm>
            <a:off x="4342129" y="1275606"/>
            <a:ext cx="25341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4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打造网络平台，扩大服务范围</a:t>
            </a:r>
            <a:endParaRPr sz="14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3" name="TextBox 84"/>
          <p:cNvSpPr txBox="1">
            <a:spLocks noChangeArrowheads="1"/>
          </p:cNvSpPr>
          <p:nvPr/>
        </p:nvSpPr>
        <p:spPr bwMode="auto">
          <a:xfrm>
            <a:off x="5985351" y="3651870"/>
            <a:ext cx="21150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4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加强学生干部队伍建设</a:t>
            </a:r>
            <a:endParaRPr lang="zh-CN" altLang="en-US" sz="14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4" name="TextBox 84"/>
          <p:cNvSpPr txBox="1">
            <a:spLocks noChangeArrowheads="1"/>
          </p:cNvSpPr>
          <p:nvPr/>
        </p:nvSpPr>
        <p:spPr bwMode="auto">
          <a:xfrm>
            <a:off x="6145174" y="2571750"/>
            <a:ext cx="23152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4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充分宣传心理健康教育知识</a:t>
            </a:r>
            <a:endParaRPr sz="14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5" name="TextBox 84"/>
          <p:cNvSpPr txBox="1">
            <a:spLocks noChangeArrowheads="1"/>
          </p:cNvSpPr>
          <p:nvPr/>
        </p:nvSpPr>
        <p:spPr bwMode="auto">
          <a:xfrm>
            <a:off x="966896" y="2028810"/>
            <a:ext cx="147732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4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创新工作思路，深入开展心理健康教育工作</a:t>
            </a:r>
            <a:endParaRPr lang="zh-CN" altLang="en-US" sz="14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7" name="直接连接符 76"/>
          <p:cNvCxnSpPr/>
          <p:nvPr/>
        </p:nvCxnSpPr>
        <p:spPr>
          <a:xfrm flipH="1" flipV="1">
            <a:off x="2553275" y="2278508"/>
            <a:ext cx="396262" cy="1"/>
          </a:xfrm>
          <a:prstGeom prst="line">
            <a:avLst/>
          </a:prstGeom>
          <a:ln>
            <a:solidFill>
              <a:schemeClr val="accent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373298" y="1320131"/>
            <a:ext cx="0" cy="573607"/>
          </a:xfrm>
          <a:prstGeom prst="line">
            <a:avLst/>
          </a:prstGeom>
          <a:ln>
            <a:solidFill>
              <a:schemeClr val="accent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V="1">
            <a:off x="5394563" y="2714978"/>
            <a:ext cx="631133" cy="1"/>
          </a:xfrm>
          <a:prstGeom prst="line">
            <a:avLst/>
          </a:prstGeom>
          <a:ln>
            <a:solidFill>
              <a:schemeClr val="accent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5246532" y="3797898"/>
            <a:ext cx="631133" cy="1"/>
          </a:xfrm>
          <a:prstGeom prst="line">
            <a:avLst/>
          </a:prstGeom>
          <a:ln>
            <a:solidFill>
              <a:schemeClr val="accent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7"/>
                                        </p:tgtEl>
                                        <p:attrNameLst>
                                          <p:attrName>style.visibility</p:attrName>
                                        </p:attrNameLst>
                                      </p:cBhvr>
                                      <p:to>
                                        <p:strVal val="visible"/>
                                      </p:to>
                                    </p:set>
                                    <p:anim by="(-#ppt_w*2)" calcmode="lin" valueType="num">
                                      <p:cBhvr rctx="PPT">
                                        <p:cTn id="11" dur="200" autoRev="1" fill="hold">
                                          <p:stCondLst>
                                            <p:cond delay="0"/>
                                          </p:stCondLst>
                                        </p:cTn>
                                        <p:tgtEl>
                                          <p:spTgt spid="17"/>
                                        </p:tgtEl>
                                        <p:attrNameLst>
                                          <p:attrName>ppt_w</p:attrName>
                                        </p:attrNameLst>
                                      </p:cBhvr>
                                    </p:anim>
                                    <p:anim by="(#ppt_w*0.50)" calcmode="lin" valueType="num">
                                      <p:cBhvr>
                                        <p:cTn id="12" dur="200" decel="50000" autoRev="1" fill="hold">
                                          <p:stCondLst>
                                            <p:cond delay="0"/>
                                          </p:stCondLst>
                                        </p:cTn>
                                        <p:tgtEl>
                                          <p:spTgt spid="17"/>
                                        </p:tgtEl>
                                        <p:attrNameLst>
                                          <p:attrName>ppt_x</p:attrName>
                                        </p:attrNameLst>
                                      </p:cBhvr>
                                    </p:anim>
                                    <p:anim from="(-#ppt_h/2)" to="(#ppt_y)" calcmode="lin" valueType="num">
                                      <p:cBhvr>
                                        <p:cTn id="13" dur="400" fill="hold">
                                          <p:stCondLst>
                                            <p:cond delay="0"/>
                                          </p:stCondLst>
                                        </p:cTn>
                                        <p:tgtEl>
                                          <p:spTgt spid="17"/>
                                        </p:tgtEl>
                                        <p:attrNameLst>
                                          <p:attrName>ppt_y</p:attrName>
                                        </p:attrNameLst>
                                      </p:cBhvr>
                                    </p:anim>
                                    <p:animRot by="21600000">
                                      <p:cBhvr>
                                        <p:cTn id="14" dur="400" fill="hold">
                                          <p:stCondLst>
                                            <p:cond delay="0"/>
                                          </p:stCondLst>
                                        </p:cTn>
                                        <p:tgtEl>
                                          <p:spTgt spid="17"/>
                                        </p:tgtEl>
                                        <p:attrNameLst>
                                          <p:attrName>r</p:attrName>
                                        </p:attrNameLst>
                                      </p:cBhvr>
                                    </p:animRot>
                                  </p:childTnLst>
                                </p:cTn>
                              </p:par>
                            </p:childTnLst>
                          </p:cTn>
                        </p:par>
                        <p:par>
                          <p:cTn id="15" fill="hold">
                            <p:stCondLst>
                              <p:cond delay="1180"/>
                            </p:stCondLst>
                            <p:childTnLst>
                              <p:par>
                                <p:cTn id="16" presetID="53" presetClass="entr" presetSubtype="16" fill="hold" grpId="0" nodeType="afterEffect">
                                  <p:stCondLst>
                                    <p:cond delay="0"/>
                                  </p:stCondLst>
                                  <p:childTnLst>
                                    <p:set>
                                      <p:cBhvr>
                                        <p:cTn id="17" dur="1" fill="hold">
                                          <p:stCondLst>
                                            <p:cond delay="0"/>
                                          </p:stCondLst>
                                        </p:cTn>
                                        <p:tgtEl>
                                          <p:spTgt spid="66"/>
                                        </p:tgtEl>
                                        <p:attrNameLst>
                                          <p:attrName>style.visibility</p:attrName>
                                        </p:attrNameLst>
                                      </p:cBhvr>
                                      <p:to>
                                        <p:strVal val="visible"/>
                                      </p:to>
                                    </p:set>
                                    <p:anim calcmode="lin" valueType="num">
                                      <p:cBhvr>
                                        <p:cTn id="18" dur="500" fill="hold"/>
                                        <p:tgtEl>
                                          <p:spTgt spid="66"/>
                                        </p:tgtEl>
                                        <p:attrNameLst>
                                          <p:attrName>ppt_w</p:attrName>
                                        </p:attrNameLst>
                                      </p:cBhvr>
                                      <p:tavLst>
                                        <p:tav tm="0">
                                          <p:val>
                                            <p:fltVal val="0"/>
                                          </p:val>
                                        </p:tav>
                                        <p:tav tm="100000">
                                          <p:val>
                                            <p:strVal val="#ppt_w"/>
                                          </p:val>
                                        </p:tav>
                                      </p:tavLst>
                                    </p:anim>
                                    <p:anim calcmode="lin" valueType="num">
                                      <p:cBhvr>
                                        <p:cTn id="19" dur="500" fill="hold"/>
                                        <p:tgtEl>
                                          <p:spTgt spid="66"/>
                                        </p:tgtEl>
                                        <p:attrNameLst>
                                          <p:attrName>ppt_h</p:attrName>
                                        </p:attrNameLst>
                                      </p:cBhvr>
                                      <p:tavLst>
                                        <p:tav tm="0">
                                          <p:val>
                                            <p:fltVal val="0"/>
                                          </p:val>
                                        </p:tav>
                                        <p:tav tm="100000">
                                          <p:val>
                                            <p:strVal val="#ppt_h"/>
                                          </p:val>
                                        </p:tav>
                                      </p:tavLst>
                                    </p:anim>
                                    <p:animEffect transition="in" filter="fade">
                                      <p:cBhvr>
                                        <p:cTn id="20" dur="500"/>
                                        <p:tgtEl>
                                          <p:spTgt spid="66"/>
                                        </p:tgtEl>
                                      </p:cBhvr>
                                    </p:animEffect>
                                  </p:childTnLst>
                                </p:cTn>
                              </p:par>
                            </p:childTnLst>
                          </p:cTn>
                        </p:par>
                        <p:par>
                          <p:cTn id="21" fill="hold">
                            <p:stCondLst>
                              <p:cond delay="1680"/>
                            </p:stCondLst>
                            <p:childTnLst>
                              <p:par>
                                <p:cTn id="22" presetID="22" presetClass="entr" presetSubtype="4" fill="hold" nodeType="afterEffect">
                                  <p:stCondLst>
                                    <p:cond delay="0"/>
                                  </p:stCondLst>
                                  <p:childTnLst>
                                    <p:set>
                                      <p:cBhvr>
                                        <p:cTn id="23" dur="1" fill="hold">
                                          <p:stCondLst>
                                            <p:cond delay="0"/>
                                          </p:stCondLst>
                                        </p:cTn>
                                        <p:tgtEl>
                                          <p:spTgt spid="78"/>
                                        </p:tgtEl>
                                        <p:attrNameLst>
                                          <p:attrName>style.visibility</p:attrName>
                                        </p:attrNameLst>
                                      </p:cBhvr>
                                      <p:to>
                                        <p:strVal val="visible"/>
                                      </p:to>
                                    </p:set>
                                    <p:animEffect transition="in" filter="wipe(down)">
                                      <p:cBhvr>
                                        <p:cTn id="24" dur="500"/>
                                        <p:tgtEl>
                                          <p:spTgt spid="78"/>
                                        </p:tgtEl>
                                      </p:cBhvr>
                                    </p:animEffect>
                                  </p:childTnLst>
                                </p:cTn>
                              </p:par>
                            </p:childTnLst>
                          </p:cTn>
                        </p:par>
                        <p:par>
                          <p:cTn id="25" fill="hold">
                            <p:stCondLst>
                              <p:cond delay="2180"/>
                            </p:stCondLst>
                            <p:childTnLst>
                              <p:par>
                                <p:cTn id="26" presetID="22" presetClass="entr" presetSubtype="8" fill="hold" nodeType="afterEffect">
                                  <p:stCondLst>
                                    <p:cond delay="0"/>
                                  </p:stCondLst>
                                  <p:childTnLst>
                                    <p:set>
                                      <p:cBhvr>
                                        <p:cTn id="27" dur="1" fill="hold">
                                          <p:stCondLst>
                                            <p:cond delay="0"/>
                                          </p:stCondLst>
                                        </p:cTn>
                                        <p:tgtEl>
                                          <p:spTgt spid="72">
                                            <p:txEl>
                                              <p:pRg st="0" end="0"/>
                                            </p:txEl>
                                          </p:spTgt>
                                        </p:tgtEl>
                                        <p:attrNameLst>
                                          <p:attrName>style.visibility</p:attrName>
                                        </p:attrNameLst>
                                      </p:cBhvr>
                                      <p:to>
                                        <p:strVal val="visible"/>
                                      </p:to>
                                    </p:set>
                                    <p:animEffect transition="in" filter="wipe(left)">
                                      <p:cBhvr>
                                        <p:cTn id="28" dur="500"/>
                                        <p:tgtEl>
                                          <p:spTgt spid="72">
                                            <p:txEl>
                                              <p:pRg st="0" end="0"/>
                                            </p:txEl>
                                          </p:spTgt>
                                        </p:tgtEl>
                                      </p:cBhvr>
                                    </p:animEffect>
                                  </p:childTnLst>
                                </p:cTn>
                              </p:par>
                            </p:childTnLst>
                          </p:cTn>
                        </p:par>
                        <p:par>
                          <p:cTn id="29" fill="hold">
                            <p:stCondLst>
                              <p:cond delay="2680"/>
                            </p:stCondLst>
                            <p:childTnLst>
                              <p:par>
                                <p:cTn id="30" presetID="53" presetClass="entr" presetSubtype="16"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 calcmode="lin" valueType="num">
                                      <p:cBhvr>
                                        <p:cTn id="32" dur="500" fill="hold"/>
                                        <p:tgtEl>
                                          <p:spTgt spid="67"/>
                                        </p:tgtEl>
                                        <p:attrNameLst>
                                          <p:attrName>ppt_w</p:attrName>
                                        </p:attrNameLst>
                                      </p:cBhvr>
                                      <p:tavLst>
                                        <p:tav tm="0">
                                          <p:val>
                                            <p:fltVal val="0"/>
                                          </p:val>
                                        </p:tav>
                                        <p:tav tm="100000">
                                          <p:val>
                                            <p:strVal val="#ppt_w"/>
                                          </p:val>
                                        </p:tav>
                                      </p:tavLst>
                                    </p:anim>
                                    <p:anim calcmode="lin" valueType="num">
                                      <p:cBhvr>
                                        <p:cTn id="33" dur="500" fill="hold"/>
                                        <p:tgtEl>
                                          <p:spTgt spid="67"/>
                                        </p:tgtEl>
                                        <p:attrNameLst>
                                          <p:attrName>ppt_h</p:attrName>
                                        </p:attrNameLst>
                                      </p:cBhvr>
                                      <p:tavLst>
                                        <p:tav tm="0">
                                          <p:val>
                                            <p:fltVal val="0"/>
                                          </p:val>
                                        </p:tav>
                                        <p:tav tm="100000">
                                          <p:val>
                                            <p:strVal val="#ppt_h"/>
                                          </p:val>
                                        </p:tav>
                                      </p:tavLst>
                                    </p:anim>
                                    <p:animEffect transition="in" filter="fade">
                                      <p:cBhvr>
                                        <p:cTn id="34" dur="500"/>
                                        <p:tgtEl>
                                          <p:spTgt spid="67"/>
                                        </p:tgtEl>
                                      </p:cBhvr>
                                    </p:animEffect>
                                  </p:childTnLst>
                                </p:cTn>
                              </p:par>
                            </p:childTnLst>
                          </p:cTn>
                        </p:par>
                        <p:par>
                          <p:cTn id="35" fill="hold">
                            <p:stCondLst>
                              <p:cond delay="3180"/>
                            </p:stCondLst>
                            <p:childTnLst>
                              <p:par>
                                <p:cTn id="36" presetID="22" presetClass="entr" presetSubtype="2" fill="hold" nodeType="after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wipe(right)">
                                      <p:cBhvr>
                                        <p:cTn id="38" dur="500"/>
                                        <p:tgtEl>
                                          <p:spTgt spid="77"/>
                                        </p:tgtEl>
                                      </p:cBhvr>
                                    </p:animEffect>
                                  </p:childTnLst>
                                </p:cTn>
                              </p:par>
                            </p:childTnLst>
                          </p:cTn>
                        </p:par>
                        <p:par>
                          <p:cTn id="39" fill="hold">
                            <p:stCondLst>
                              <p:cond delay="3680"/>
                            </p:stCondLst>
                            <p:childTnLst>
                              <p:par>
                                <p:cTn id="40" presetID="22" presetClass="entr" presetSubtype="8" fill="hold" grpId="0" nodeType="after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wipe(left)">
                                      <p:cBhvr>
                                        <p:cTn id="42" dur="500"/>
                                        <p:tgtEl>
                                          <p:spTgt spid="75"/>
                                        </p:tgtEl>
                                      </p:cBhvr>
                                    </p:animEffect>
                                  </p:childTnLst>
                                </p:cTn>
                              </p:par>
                            </p:childTnLst>
                          </p:cTn>
                        </p:par>
                        <p:par>
                          <p:cTn id="43" fill="hold">
                            <p:stCondLst>
                              <p:cond delay="4180"/>
                            </p:stCondLst>
                            <p:childTnLst>
                              <p:par>
                                <p:cTn id="44" presetID="53" presetClass="entr" presetSubtype="16"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p:cTn id="46" dur="500" fill="hold"/>
                                        <p:tgtEl>
                                          <p:spTgt spid="68"/>
                                        </p:tgtEl>
                                        <p:attrNameLst>
                                          <p:attrName>ppt_w</p:attrName>
                                        </p:attrNameLst>
                                      </p:cBhvr>
                                      <p:tavLst>
                                        <p:tav tm="0">
                                          <p:val>
                                            <p:fltVal val="0"/>
                                          </p:val>
                                        </p:tav>
                                        <p:tav tm="100000">
                                          <p:val>
                                            <p:strVal val="#ppt_w"/>
                                          </p:val>
                                        </p:tav>
                                      </p:tavLst>
                                    </p:anim>
                                    <p:anim calcmode="lin" valueType="num">
                                      <p:cBhvr>
                                        <p:cTn id="47" dur="500" fill="hold"/>
                                        <p:tgtEl>
                                          <p:spTgt spid="68"/>
                                        </p:tgtEl>
                                        <p:attrNameLst>
                                          <p:attrName>ppt_h</p:attrName>
                                        </p:attrNameLst>
                                      </p:cBhvr>
                                      <p:tavLst>
                                        <p:tav tm="0">
                                          <p:val>
                                            <p:fltVal val="0"/>
                                          </p:val>
                                        </p:tav>
                                        <p:tav tm="100000">
                                          <p:val>
                                            <p:strVal val="#ppt_h"/>
                                          </p:val>
                                        </p:tav>
                                      </p:tavLst>
                                    </p:anim>
                                    <p:animEffect transition="in" filter="fade">
                                      <p:cBhvr>
                                        <p:cTn id="48" dur="500"/>
                                        <p:tgtEl>
                                          <p:spTgt spid="68"/>
                                        </p:tgtEl>
                                      </p:cBhvr>
                                    </p:animEffect>
                                  </p:childTnLst>
                                </p:cTn>
                              </p:par>
                            </p:childTnLst>
                          </p:cTn>
                        </p:par>
                        <p:par>
                          <p:cTn id="49" fill="hold">
                            <p:stCondLst>
                              <p:cond delay="4680"/>
                            </p:stCondLst>
                            <p:childTnLst>
                              <p:par>
                                <p:cTn id="50" presetID="22" presetClass="entr" presetSubtype="8" fill="hold"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wipe(left)">
                                      <p:cBhvr>
                                        <p:cTn id="52" dur="500"/>
                                        <p:tgtEl>
                                          <p:spTgt spid="79"/>
                                        </p:tgtEl>
                                      </p:cBhvr>
                                    </p:animEffect>
                                  </p:childTnLst>
                                </p:cTn>
                              </p:par>
                            </p:childTnLst>
                          </p:cTn>
                        </p:par>
                        <p:par>
                          <p:cTn id="53" fill="hold">
                            <p:stCondLst>
                              <p:cond delay="5180"/>
                            </p:stCondLst>
                            <p:childTnLst>
                              <p:par>
                                <p:cTn id="54" presetID="22" presetClass="entr" presetSubtype="8" fill="hold" grpId="0" nodeType="afterEffect">
                                  <p:stCondLst>
                                    <p:cond delay="0"/>
                                  </p:stCondLst>
                                  <p:childTnLst>
                                    <p:set>
                                      <p:cBhvr>
                                        <p:cTn id="55" dur="1" fill="hold">
                                          <p:stCondLst>
                                            <p:cond delay="0"/>
                                          </p:stCondLst>
                                        </p:cTn>
                                        <p:tgtEl>
                                          <p:spTgt spid="74"/>
                                        </p:tgtEl>
                                        <p:attrNameLst>
                                          <p:attrName>style.visibility</p:attrName>
                                        </p:attrNameLst>
                                      </p:cBhvr>
                                      <p:to>
                                        <p:strVal val="visible"/>
                                      </p:to>
                                    </p:set>
                                    <p:animEffect transition="in" filter="wipe(left)">
                                      <p:cBhvr>
                                        <p:cTn id="56" dur="500"/>
                                        <p:tgtEl>
                                          <p:spTgt spid="74"/>
                                        </p:tgtEl>
                                      </p:cBhvr>
                                    </p:animEffect>
                                  </p:childTnLst>
                                </p:cTn>
                              </p:par>
                            </p:childTnLst>
                          </p:cTn>
                        </p:par>
                        <p:par>
                          <p:cTn id="57" fill="hold">
                            <p:stCondLst>
                              <p:cond delay="5680"/>
                            </p:stCondLst>
                            <p:childTnLst>
                              <p:par>
                                <p:cTn id="58" presetID="53" presetClass="entr" presetSubtype="16" fill="hold" grpId="0" nodeType="afterEffect">
                                  <p:stCondLst>
                                    <p:cond delay="0"/>
                                  </p:stCondLst>
                                  <p:childTnLst>
                                    <p:set>
                                      <p:cBhvr>
                                        <p:cTn id="59" dur="1" fill="hold">
                                          <p:stCondLst>
                                            <p:cond delay="0"/>
                                          </p:stCondLst>
                                        </p:cTn>
                                        <p:tgtEl>
                                          <p:spTgt spid="69"/>
                                        </p:tgtEl>
                                        <p:attrNameLst>
                                          <p:attrName>style.visibility</p:attrName>
                                        </p:attrNameLst>
                                      </p:cBhvr>
                                      <p:to>
                                        <p:strVal val="visible"/>
                                      </p:to>
                                    </p:set>
                                    <p:anim calcmode="lin" valueType="num">
                                      <p:cBhvr>
                                        <p:cTn id="60" dur="500" fill="hold"/>
                                        <p:tgtEl>
                                          <p:spTgt spid="69"/>
                                        </p:tgtEl>
                                        <p:attrNameLst>
                                          <p:attrName>ppt_w</p:attrName>
                                        </p:attrNameLst>
                                      </p:cBhvr>
                                      <p:tavLst>
                                        <p:tav tm="0">
                                          <p:val>
                                            <p:fltVal val="0"/>
                                          </p:val>
                                        </p:tav>
                                        <p:tav tm="100000">
                                          <p:val>
                                            <p:strVal val="#ppt_w"/>
                                          </p:val>
                                        </p:tav>
                                      </p:tavLst>
                                    </p:anim>
                                    <p:anim calcmode="lin" valueType="num">
                                      <p:cBhvr>
                                        <p:cTn id="61" dur="500" fill="hold"/>
                                        <p:tgtEl>
                                          <p:spTgt spid="69"/>
                                        </p:tgtEl>
                                        <p:attrNameLst>
                                          <p:attrName>ppt_h</p:attrName>
                                        </p:attrNameLst>
                                      </p:cBhvr>
                                      <p:tavLst>
                                        <p:tav tm="0">
                                          <p:val>
                                            <p:fltVal val="0"/>
                                          </p:val>
                                        </p:tav>
                                        <p:tav tm="100000">
                                          <p:val>
                                            <p:strVal val="#ppt_h"/>
                                          </p:val>
                                        </p:tav>
                                      </p:tavLst>
                                    </p:anim>
                                    <p:animEffect transition="in" filter="fade">
                                      <p:cBhvr>
                                        <p:cTn id="62" dur="500"/>
                                        <p:tgtEl>
                                          <p:spTgt spid="69"/>
                                        </p:tgtEl>
                                      </p:cBhvr>
                                    </p:animEffect>
                                  </p:childTnLst>
                                </p:cTn>
                              </p:par>
                            </p:childTnLst>
                          </p:cTn>
                        </p:par>
                        <p:par>
                          <p:cTn id="63" fill="hold">
                            <p:stCondLst>
                              <p:cond delay="6180"/>
                            </p:stCondLst>
                            <p:childTnLst>
                              <p:par>
                                <p:cTn id="64" presetID="22" presetClass="entr" presetSubtype="8" fill="hold" nodeType="afterEffect">
                                  <p:stCondLst>
                                    <p:cond delay="0"/>
                                  </p:stCondLst>
                                  <p:childTnLst>
                                    <p:set>
                                      <p:cBhvr>
                                        <p:cTn id="65" dur="1" fill="hold">
                                          <p:stCondLst>
                                            <p:cond delay="0"/>
                                          </p:stCondLst>
                                        </p:cTn>
                                        <p:tgtEl>
                                          <p:spTgt spid="80"/>
                                        </p:tgtEl>
                                        <p:attrNameLst>
                                          <p:attrName>style.visibility</p:attrName>
                                        </p:attrNameLst>
                                      </p:cBhvr>
                                      <p:to>
                                        <p:strVal val="visible"/>
                                      </p:to>
                                    </p:set>
                                    <p:animEffect transition="in" filter="wipe(left)">
                                      <p:cBhvr>
                                        <p:cTn id="66" dur="500"/>
                                        <p:tgtEl>
                                          <p:spTgt spid="80"/>
                                        </p:tgtEl>
                                      </p:cBhvr>
                                    </p:animEffect>
                                  </p:childTnLst>
                                </p:cTn>
                              </p:par>
                            </p:childTnLst>
                          </p:cTn>
                        </p:par>
                        <p:par>
                          <p:cTn id="67" fill="hold">
                            <p:stCondLst>
                              <p:cond delay="6680"/>
                            </p:stCondLst>
                            <p:childTnLst>
                              <p:par>
                                <p:cTn id="68" presetID="22" presetClass="entr" presetSubtype="8" fill="hold" grpId="0" nodeType="afterEffect">
                                  <p:stCondLst>
                                    <p:cond delay="0"/>
                                  </p:stCondLst>
                                  <p:childTnLst>
                                    <p:set>
                                      <p:cBhvr>
                                        <p:cTn id="69" dur="1" fill="hold">
                                          <p:stCondLst>
                                            <p:cond delay="0"/>
                                          </p:stCondLst>
                                        </p:cTn>
                                        <p:tgtEl>
                                          <p:spTgt spid="73"/>
                                        </p:tgtEl>
                                        <p:attrNameLst>
                                          <p:attrName>style.visibility</p:attrName>
                                        </p:attrNameLst>
                                      </p:cBhvr>
                                      <p:to>
                                        <p:strVal val="visible"/>
                                      </p:to>
                                    </p:set>
                                    <p:animEffect transition="in" filter="wipe(left)">
                                      <p:cBhvr>
                                        <p:cTn id="70"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6" grpId="0" animBg="1"/>
      <p:bldP spid="67" grpId="0" animBg="1"/>
      <p:bldP spid="68" grpId="0" animBg="1"/>
      <p:bldP spid="69" grpId="0" animBg="1"/>
      <p:bldP spid="73" grpId="0"/>
      <p:bldP spid="74" grpId="0"/>
      <p:bldP spid="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65225" y="428625"/>
            <a:ext cx="6537960" cy="430887"/>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itchFamily="65" charset="-122"/>
                <a:ea typeface="方正卡通简体" pitchFamily="65" charset="-122"/>
              </a:defRPr>
            </a:lvl1pPr>
          </a:lstStyle>
          <a:p>
            <a:r>
              <a:rPr lang="en-US" altLang="en-US" sz="2200" b="1" dirty="0" smtClean="0">
                <a:solidFill>
                  <a:schemeClr val="accent1"/>
                </a:solidFill>
                <a:latin typeface="微软雅黑" panose="020B0503020204020204" pitchFamily="34" charset="-122"/>
                <a:ea typeface="微软雅黑" panose="020B0503020204020204" pitchFamily="34" charset="-122"/>
              </a:rPr>
              <a:t>4</a:t>
            </a:r>
            <a:r>
              <a:rPr lang="zh-CN" altLang="en-US" sz="2200" b="1" dirty="0" smtClean="0">
                <a:solidFill>
                  <a:schemeClr val="accent1"/>
                </a:solidFill>
                <a:latin typeface="微软雅黑" panose="020B0503020204020204" pitchFamily="34" charset="-122"/>
                <a:ea typeface="微软雅黑" panose="020B0503020204020204" pitchFamily="34" charset="-122"/>
              </a:rPr>
              <a:t>、加强心理科研工作，积极推进心理课程建设</a:t>
            </a:r>
            <a:endParaRPr lang="en-US" altLang="zh-CN" sz="2200" b="1" dirty="0" smtClean="0">
              <a:solidFill>
                <a:srgbClr val="FF0000"/>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1132953" y="897658"/>
            <a:ext cx="7543503"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582732" y="347437"/>
            <a:ext cx="507041" cy="593401"/>
            <a:chOff x="582732" y="347437"/>
            <a:chExt cx="507041" cy="593401"/>
          </a:xfrm>
        </p:grpSpPr>
        <p:sp>
          <p:nvSpPr>
            <p:cNvPr id="19" name="六边形 18"/>
            <p:cNvSpPr/>
            <p:nvPr/>
          </p:nvSpPr>
          <p:spPr>
            <a:xfrm rot="5400000">
              <a:off x="539552" y="390617"/>
              <a:ext cx="593401" cy="507041"/>
            </a:xfrm>
            <a:prstGeom prst="hexagon">
              <a:avLst/>
            </a:prstGeom>
            <a:solidFill>
              <a:schemeClr val="accent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41" name="Freeform 107"/>
            <p:cNvSpPr>
              <a:spLocks noEditPoints="1"/>
            </p:cNvSpPr>
            <p:nvPr/>
          </p:nvSpPr>
          <p:spPr bwMode="auto">
            <a:xfrm>
              <a:off x="676656" y="484540"/>
              <a:ext cx="319191" cy="319191"/>
            </a:xfrm>
            <a:custGeom>
              <a:avLst/>
              <a:gdLst>
                <a:gd name="T0" fmla="*/ 16 w 128"/>
                <a:gd name="T1" fmla="*/ 0 h 128"/>
                <a:gd name="T2" fmla="*/ 16 w 128"/>
                <a:gd name="T3" fmla="*/ 128 h 128"/>
                <a:gd name="T4" fmla="*/ 0 w 128"/>
                <a:gd name="T5" fmla="*/ 112 h 128"/>
                <a:gd name="T6" fmla="*/ 0 w 128"/>
                <a:gd name="T7" fmla="*/ 16 h 128"/>
                <a:gd name="T8" fmla="*/ 16 w 128"/>
                <a:gd name="T9" fmla="*/ 0 h 128"/>
                <a:gd name="T10" fmla="*/ 16 w 128"/>
                <a:gd name="T11" fmla="*/ 128 h 128"/>
                <a:gd name="T12" fmla="*/ 16 w 128"/>
                <a:gd name="T13" fmla="*/ 128 h 128"/>
                <a:gd name="T14" fmla="*/ 16 w 128"/>
                <a:gd name="T15" fmla="*/ 128 h 128"/>
                <a:gd name="T16" fmla="*/ 120 w 128"/>
                <a:gd name="T17" fmla="*/ 12 h 128"/>
                <a:gd name="T18" fmla="*/ 112 w 128"/>
                <a:gd name="T19" fmla="*/ 12 h 128"/>
                <a:gd name="T20" fmla="*/ 112 w 128"/>
                <a:gd name="T21" fmla="*/ 36 h 128"/>
                <a:gd name="T22" fmla="*/ 128 w 128"/>
                <a:gd name="T23" fmla="*/ 36 h 128"/>
                <a:gd name="T24" fmla="*/ 128 w 128"/>
                <a:gd name="T25" fmla="*/ 21 h 128"/>
                <a:gd name="T26" fmla="*/ 120 w 128"/>
                <a:gd name="T27" fmla="*/ 12 h 128"/>
                <a:gd name="T28" fmla="*/ 112 w 128"/>
                <a:gd name="T29" fmla="*/ 100 h 128"/>
                <a:gd name="T30" fmla="*/ 120 w 128"/>
                <a:gd name="T31" fmla="*/ 100 h 128"/>
                <a:gd name="T32" fmla="*/ 128 w 128"/>
                <a:gd name="T33" fmla="*/ 93 h 128"/>
                <a:gd name="T34" fmla="*/ 128 w 128"/>
                <a:gd name="T35" fmla="*/ 76 h 128"/>
                <a:gd name="T36" fmla="*/ 112 w 128"/>
                <a:gd name="T37" fmla="*/ 76 h 128"/>
                <a:gd name="T38" fmla="*/ 112 w 128"/>
                <a:gd name="T39" fmla="*/ 100 h 128"/>
                <a:gd name="T40" fmla="*/ 112 w 128"/>
                <a:gd name="T41" fmla="*/ 68 h 128"/>
                <a:gd name="T42" fmla="*/ 128 w 128"/>
                <a:gd name="T43" fmla="*/ 68 h 128"/>
                <a:gd name="T44" fmla="*/ 128 w 128"/>
                <a:gd name="T45" fmla="*/ 44 h 128"/>
                <a:gd name="T46" fmla="*/ 112 w 128"/>
                <a:gd name="T47" fmla="*/ 44 h 128"/>
                <a:gd name="T48" fmla="*/ 112 w 128"/>
                <a:gd name="T49" fmla="*/ 68 h 128"/>
                <a:gd name="T50" fmla="*/ 104 w 128"/>
                <a:gd name="T51" fmla="*/ 17 h 128"/>
                <a:gd name="T52" fmla="*/ 104 w 128"/>
                <a:gd name="T53" fmla="*/ 112 h 128"/>
                <a:gd name="T54" fmla="*/ 88 w 128"/>
                <a:gd name="T55" fmla="*/ 128 h 128"/>
                <a:gd name="T56" fmla="*/ 24 w 128"/>
                <a:gd name="T57" fmla="*/ 128 h 128"/>
                <a:gd name="T58" fmla="*/ 24 w 128"/>
                <a:gd name="T59" fmla="*/ 0 h 128"/>
                <a:gd name="T60" fmla="*/ 87 w 128"/>
                <a:gd name="T61" fmla="*/ 0 h 128"/>
                <a:gd name="T62" fmla="*/ 104 w 128"/>
                <a:gd name="T63" fmla="*/ 17 h 128"/>
                <a:gd name="T64" fmla="*/ 87 w 128"/>
                <a:gd name="T65" fmla="*/ 73 h 128"/>
                <a:gd name="T66" fmla="*/ 76 w 128"/>
                <a:gd name="T67" fmla="*/ 68 h 128"/>
                <a:gd name="T68" fmla="*/ 70 w 128"/>
                <a:gd name="T69" fmla="*/ 65 h 128"/>
                <a:gd name="T70" fmla="*/ 70 w 128"/>
                <a:gd name="T71" fmla="*/ 60 h 128"/>
                <a:gd name="T72" fmla="*/ 72 w 128"/>
                <a:gd name="T73" fmla="*/ 55 h 128"/>
                <a:gd name="T74" fmla="*/ 74 w 128"/>
                <a:gd name="T75" fmla="*/ 52 h 128"/>
                <a:gd name="T76" fmla="*/ 73 w 128"/>
                <a:gd name="T77" fmla="*/ 48 h 128"/>
                <a:gd name="T78" fmla="*/ 73 w 128"/>
                <a:gd name="T79" fmla="*/ 43 h 128"/>
                <a:gd name="T80" fmla="*/ 64 w 128"/>
                <a:gd name="T81" fmla="*/ 36 h 128"/>
                <a:gd name="T82" fmla="*/ 54 w 128"/>
                <a:gd name="T83" fmla="*/ 43 h 128"/>
                <a:gd name="T84" fmla="*/ 54 w 128"/>
                <a:gd name="T85" fmla="*/ 48 h 128"/>
                <a:gd name="T86" fmla="*/ 53 w 128"/>
                <a:gd name="T87" fmla="*/ 52 h 128"/>
                <a:gd name="T88" fmla="*/ 55 w 128"/>
                <a:gd name="T89" fmla="*/ 55 h 128"/>
                <a:gd name="T90" fmla="*/ 58 w 128"/>
                <a:gd name="T91" fmla="*/ 60 h 128"/>
                <a:gd name="T92" fmla="*/ 57 w 128"/>
                <a:gd name="T93" fmla="*/ 65 h 128"/>
                <a:gd name="T94" fmla="*/ 52 w 128"/>
                <a:gd name="T95" fmla="*/ 68 h 128"/>
                <a:gd name="T96" fmla="*/ 40 w 128"/>
                <a:gd name="T97" fmla="*/ 73 h 128"/>
                <a:gd name="T98" fmla="*/ 40 w 128"/>
                <a:gd name="T99" fmla="*/ 80 h 128"/>
                <a:gd name="T100" fmla="*/ 64 w 128"/>
                <a:gd name="T101" fmla="*/ 80 h 128"/>
                <a:gd name="T102" fmla="*/ 88 w 128"/>
                <a:gd name="T103" fmla="*/ 80 h 128"/>
                <a:gd name="T104" fmla="*/ 87 w 128"/>
                <a:gd name="T105" fmla="*/ 7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6" y="0"/>
                  </a:moveTo>
                  <a:cubicBezTo>
                    <a:pt x="16" y="128"/>
                    <a:pt x="16" y="128"/>
                    <a:pt x="16" y="128"/>
                  </a:cubicBezTo>
                  <a:cubicBezTo>
                    <a:pt x="7" y="128"/>
                    <a:pt x="0" y="120"/>
                    <a:pt x="0" y="112"/>
                  </a:cubicBezTo>
                  <a:cubicBezTo>
                    <a:pt x="0" y="105"/>
                    <a:pt x="0" y="44"/>
                    <a:pt x="0" y="16"/>
                  </a:cubicBezTo>
                  <a:cubicBezTo>
                    <a:pt x="0" y="7"/>
                    <a:pt x="7" y="0"/>
                    <a:pt x="16" y="0"/>
                  </a:cubicBezTo>
                  <a:close/>
                  <a:moveTo>
                    <a:pt x="16" y="128"/>
                  </a:moveTo>
                  <a:cubicBezTo>
                    <a:pt x="16" y="128"/>
                    <a:pt x="16" y="128"/>
                    <a:pt x="16" y="128"/>
                  </a:cubicBezTo>
                  <a:cubicBezTo>
                    <a:pt x="16" y="128"/>
                    <a:pt x="16" y="128"/>
                    <a:pt x="16" y="128"/>
                  </a:cubicBezTo>
                  <a:close/>
                  <a:moveTo>
                    <a:pt x="120" y="12"/>
                  </a:moveTo>
                  <a:cubicBezTo>
                    <a:pt x="112" y="12"/>
                    <a:pt x="112" y="12"/>
                    <a:pt x="112" y="12"/>
                  </a:cubicBezTo>
                  <a:cubicBezTo>
                    <a:pt x="112" y="36"/>
                    <a:pt x="112" y="36"/>
                    <a:pt x="112" y="36"/>
                  </a:cubicBezTo>
                  <a:cubicBezTo>
                    <a:pt x="128" y="36"/>
                    <a:pt x="128" y="36"/>
                    <a:pt x="128" y="36"/>
                  </a:cubicBezTo>
                  <a:cubicBezTo>
                    <a:pt x="128" y="21"/>
                    <a:pt x="128" y="21"/>
                    <a:pt x="128" y="21"/>
                  </a:cubicBezTo>
                  <a:cubicBezTo>
                    <a:pt x="128" y="21"/>
                    <a:pt x="128" y="12"/>
                    <a:pt x="120" y="12"/>
                  </a:cubicBezTo>
                  <a:close/>
                  <a:moveTo>
                    <a:pt x="112" y="100"/>
                  </a:moveTo>
                  <a:cubicBezTo>
                    <a:pt x="112" y="100"/>
                    <a:pt x="112" y="100"/>
                    <a:pt x="120" y="100"/>
                  </a:cubicBezTo>
                  <a:cubicBezTo>
                    <a:pt x="128" y="100"/>
                    <a:pt x="128" y="93"/>
                    <a:pt x="128" y="93"/>
                  </a:cubicBezTo>
                  <a:cubicBezTo>
                    <a:pt x="128" y="76"/>
                    <a:pt x="128" y="76"/>
                    <a:pt x="128" y="76"/>
                  </a:cubicBezTo>
                  <a:cubicBezTo>
                    <a:pt x="112" y="76"/>
                    <a:pt x="112" y="76"/>
                    <a:pt x="112" y="76"/>
                  </a:cubicBezTo>
                  <a:lnTo>
                    <a:pt x="112" y="100"/>
                  </a:lnTo>
                  <a:close/>
                  <a:moveTo>
                    <a:pt x="112" y="68"/>
                  </a:moveTo>
                  <a:cubicBezTo>
                    <a:pt x="128" y="68"/>
                    <a:pt x="128" y="68"/>
                    <a:pt x="128" y="68"/>
                  </a:cubicBezTo>
                  <a:cubicBezTo>
                    <a:pt x="128" y="44"/>
                    <a:pt x="128" y="44"/>
                    <a:pt x="128" y="44"/>
                  </a:cubicBezTo>
                  <a:cubicBezTo>
                    <a:pt x="112" y="44"/>
                    <a:pt x="112" y="44"/>
                    <a:pt x="112" y="44"/>
                  </a:cubicBezTo>
                  <a:lnTo>
                    <a:pt x="112" y="68"/>
                  </a:lnTo>
                  <a:close/>
                  <a:moveTo>
                    <a:pt x="104" y="17"/>
                  </a:moveTo>
                  <a:cubicBezTo>
                    <a:pt x="104" y="23"/>
                    <a:pt x="104" y="85"/>
                    <a:pt x="104" y="112"/>
                  </a:cubicBezTo>
                  <a:cubicBezTo>
                    <a:pt x="104" y="122"/>
                    <a:pt x="96" y="128"/>
                    <a:pt x="88" y="128"/>
                  </a:cubicBezTo>
                  <a:cubicBezTo>
                    <a:pt x="79" y="128"/>
                    <a:pt x="24" y="128"/>
                    <a:pt x="24" y="128"/>
                  </a:cubicBezTo>
                  <a:cubicBezTo>
                    <a:pt x="24" y="0"/>
                    <a:pt x="24" y="0"/>
                    <a:pt x="24" y="0"/>
                  </a:cubicBezTo>
                  <a:cubicBezTo>
                    <a:pt x="24" y="0"/>
                    <a:pt x="79" y="0"/>
                    <a:pt x="87" y="0"/>
                  </a:cubicBezTo>
                  <a:cubicBezTo>
                    <a:pt x="96" y="0"/>
                    <a:pt x="104" y="8"/>
                    <a:pt x="104" y="17"/>
                  </a:cubicBezTo>
                  <a:close/>
                  <a:moveTo>
                    <a:pt x="87" y="73"/>
                  </a:moveTo>
                  <a:cubicBezTo>
                    <a:pt x="85" y="71"/>
                    <a:pt x="80" y="70"/>
                    <a:pt x="76" y="68"/>
                  </a:cubicBezTo>
                  <a:cubicBezTo>
                    <a:pt x="71" y="66"/>
                    <a:pt x="70" y="65"/>
                    <a:pt x="70" y="65"/>
                  </a:cubicBezTo>
                  <a:cubicBezTo>
                    <a:pt x="70" y="60"/>
                    <a:pt x="70" y="60"/>
                    <a:pt x="70" y="60"/>
                  </a:cubicBezTo>
                  <a:cubicBezTo>
                    <a:pt x="70" y="60"/>
                    <a:pt x="71" y="59"/>
                    <a:pt x="72" y="55"/>
                  </a:cubicBezTo>
                  <a:cubicBezTo>
                    <a:pt x="73" y="55"/>
                    <a:pt x="74" y="53"/>
                    <a:pt x="74" y="52"/>
                  </a:cubicBezTo>
                  <a:cubicBezTo>
                    <a:pt x="74" y="51"/>
                    <a:pt x="74" y="48"/>
                    <a:pt x="73" y="48"/>
                  </a:cubicBezTo>
                  <a:cubicBezTo>
                    <a:pt x="73" y="46"/>
                    <a:pt x="73" y="44"/>
                    <a:pt x="73" y="43"/>
                  </a:cubicBezTo>
                  <a:cubicBezTo>
                    <a:pt x="73" y="40"/>
                    <a:pt x="69" y="36"/>
                    <a:pt x="64" y="36"/>
                  </a:cubicBezTo>
                  <a:cubicBezTo>
                    <a:pt x="58" y="36"/>
                    <a:pt x="54" y="40"/>
                    <a:pt x="54" y="43"/>
                  </a:cubicBezTo>
                  <a:cubicBezTo>
                    <a:pt x="54" y="44"/>
                    <a:pt x="54" y="46"/>
                    <a:pt x="54" y="48"/>
                  </a:cubicBezTo>
                  <a:cubicBezTo>
                    <a:pt x="53" y="48"/>
                    <a:pt x="53" y="51"/>
                    <a:pt x="53" y="52"/>
                  </a:cubicBezTo>
                  <a:cubicBezTo>
                    <a:pt x="53" y="53"/>
                    <a:pt x="54" y="55"/>
                    <a:pt x="55" y="55"/>
                  </a:cubicBezTo>
                  <a:cubicBezTo>
                    <a:pt x="56" y="59"/>
                    <a:pt x="58" y="60"/>
                    <a:pt x="58" y="60"/>
                  </a:cubicBezTo>
                  <a:cubicBezTo>
                    <a:pt x="57" y="65"/>
                    <a:pt x="57" y="65"/>
                    <a:pt x="57" y="65"/>
                  </a:cubicBezTo>
                  <a:cubicBezTo>
                    <a:pt x="57" y="65"/>
                    <a:pt x="56" y="66"/>
                    <a:pt x="52" y="68"/>
                  </a:cubicBezTo>
                  <a:cubicBezTo>
                    <a:pt x="47" y="70"/>
                    <a:pt x="42" y="71"/>
                    <a:pt x="40" y="73"/>
                  </a:cubicBezTo>
                  <a:cubicBezTo>
                    <a:pt x="39" y="75"/>
                    <a:pt x="40" y="80"/>
                    <a:pt x="40" y="80"/>
                  </a:cubicBezTo>
                  <a:cubicBezTo>
                    <a:pt x="64" y="80"/>
                    <a:pt x="64" y="80"/>
                    <a:pt x="64" y="80"/>
                  </a:cubicBezTo>
                  <a:cubicBezTo>
                    <a:pt x="88" y="80"/>
                    <a:pt x="88" y="80"/>
                    <a:pt x="88" y="80"/>
                  </a:cubicBezTo>
                  <a:cubicBezTo>
                    <a:pt x="88" y="80"/>
                    <a:pt x="88" y="75"/>
                    <a:pt x="87" y="7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 name="文本框 3"/>
          <p:cNvSpPr txBox="1"/>
          <p:nvPr/>
        </p:nvSpPr>
        <p:spPr>
          <a:xfrm>
            <a:off x="1187624" y="1275606"/>
            <a:ext cx="6120680" cy="2800766"/>
          </a:xfrm>
          <a:prstGeom prst="rect">
            <a:avLst/>
          </a:prstGeom>
          <a:noFill/>
        </p:spPr>
        <p:txBody>
          <a:bodyPr wrap="square" rtlCol="0">
            <a:spAutoFit/>
          </a:bodyPr>
          <a:lstStyle/>
          <a:p>
            <a:pPr marL="285750" indent="-285750">
              <a:buFont typeface="Wingdings" charset="2"/>
              <a:buChar char="l"/>
            </a:pPr>
            <a:r>
              <a:rPr kumimoji="1" lang="zh-CN" altLang="en-US" sz="1600" dirty="0">
                <a:latin typeface="微软雅黑"/>
                <a:ea typeface="微软雅黑"/>
                <a:cs typeface="微软雅黑"/>
              </a:rPr>
              <a:t>加强课题研究工作，参与各级各类课题申请立项结题。工作坊将认真总结心理健康教育工作优秀的做法和经验，围绕“立德树人”这一根本任务和大学生思想政治教育要求，突出社会主义核心价值观培育践行、学科渗透德育、文化育人、管理育人、网络育人、活动育人、心理健康育人</a:t>
            </a:r>
            <a:r>
              <a:rPr kumimoji="1" lang="zh-CN" altLang="en-US" sz="1600" dirty="0" smtClean="0">
                <a:latin typeface="微软雅黑"/>
                <a:ea typeface="微软雅黑"/>
                <a:cs typeface="微软雅黑"/>
              </a:rPr>
              <a:t>。</a:t>
            </a:r>
            <a:endParaRPr kumimoji="1" lang="en-US" altLang="zh-CN" sz="1600" dirty="0" smtClean="0">
              <a:latin typeface="微软雅黑"/>
              <a:ea typeface="微软雅黑"/>
              <a:cs typeface="微软雅黑"/>
            </a:endParaRPr>
          </a:p>
          <a:p>
            <a:pPr marL="285750" indent="-285750">
              <a:buFont typeface="Wingdings" charset="2"/>
              <a:buChar char="l"/>
            </a:pPr>
            <a:endParaRPr kumimoji="1" lang="en-US" altLang="zh-CN" sz="1600" dirty="0">
              <a:latin typeface="微软雅黑"/>
              <a:ea typeface="微软雅黑"/>
              <a:cs typeface="微软雅黑"/>
            </a:endParaRPr>
          </a:p>
          <a:p>
            <a:pPr marL="285750" indent="-285750">
              <a:buFont typeface="Wingdings" charset="2"/>
              <a:buChar char="l"/>
            </a:pPr>
            <a:r>
              <a:rPr kumimoji="1" lang="zh-CN" altLang="en-US" sz="1600" dirty="0" smtClean="0">
                <a:latin typeface="微软雅黑"/>
                <a:ea typeface="微软雅黑"/>
                <a:cs typeface="微软雅黑"/>
              </a:rPr>
              <a:t>工作坊将针对每届学生心理测试</a:t>
            </a:r>
            <a:r>
              <a:rPr kumimoji="1" lang="zh-CN" altLang="en-US" sz="1600" dirty="0">
                <a:latin typeface="微软雅黑"/>
                <a:ea typeface="微软雅黑"/>
                <a:cs typeface="微软雅黑"/>
              </a:rPr>
              <a:t>的结果进行分析，并且对大学生进行问卷调查，深入研究调查结果，掌握我校学生的心理发展动态和规律，为学校针对性的开展工作提供依据。深入开展课题研究，通过调查、分析、总结，为我校</a:t>
            </a:r>
            <a:r>
              <a:rPr kumimoji="1" lang="zh-CN" altLang="en-US" sz="1600" dirty="0" smtClean="0">
                <a:latin typeface="微软雅黑"/>
                <a:ea typeface="微软雅黑"/>
                <a:cs typeface="微软雅黑"/>
              </a:rPr>
              <a:t>学生工作</a:t>
            </a:r>
            <a:r>
              <a:rPr kumimoji="1" lang="zh-CN" altLang="en-US" sz="1600" dirty="0">
                <a:latin typeface="微软雅黑"/>
                <a:ea typeface="微软雅黑"/>
                <a:cs typeface="微软雅黑"/>
              </a:rPr>
              <a:t>提供更有利的理论依据。 </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6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7"/>
                                        </p:tgtEl>
                                        <p:attrNameLst>
                                          <p:attrName>style.visibility</p:attrName>
                                        </p:attrNameLst>
                                      </p:cBhvr>
                                      <p:to>
                                        <p:strVal val="visible"/>
                                      </p:to>
                                    </p:set>
                                    <p:anim by="(-#ppt_w*2)" calcmode="lin" valueType="num">
                                      <p:cBhvr rctx="PPT">
                                        <p:cTn id="15" dur="200" autoRev="1" fill="hold">
                                          <p:stCondLst>
                                            <p:cond delay="0"/>
                                          </p:stCondLst>
                                        </p:cTn>
                                        <p:tgtEl>
                                          <p:spTgt spid="17"/>
                                        </p:tgtEl>
                                        <p:attrNameLst>
                                          <p:attrName>ppt_w</p:attrName>
                                        </p:attrNameLst>
                                      </p:cBhvr>
                                    </p:anim>
                                    <p:anim by="(#ppt_w*0.50)" calcmode="lin" valueType="num">
                                      <p:cBhvr>
                                        <p:cTn id="16" dur="200" decel="50000" autoRev="1" fill="hold">
                                          <p:stCondLst>
                                            <p:cond delay="0"/>
                                          </p:stCondLst>
                                        </p:cTn>
                                        <p:tgtEl>
                                          <p:spTgt spid="17"/>
                                        </p:tgtEl>
                                        <p:attrNameLst>
                                          <p:attrName>ppt_x</p:attrName>
                                        </p:attrNameLst>
                                      </p:cBhvr>
                                    </p:anim>
                                    <p:anim from="(-#ppt_h/2)" to="(#ppt_y)" calcmode="lin" valueType="num">
                                      <p:cBhvr>
                                        <p:cTn id="17" dur="400" fill="hold">
                                          <p:stCondLst>
                                            <p:cond delay="0"/>
                                          </p:stCondLst>
                                        </p:cTn>
                                        <p:tgtEl>
                                          <p:spTgt spid="17"/>
                                        </p:tgtEl>
                                        <p:attrNameLst>
                                          <p:attrName>ppt_y</p:attrName>
                                        </p:attrNameLst>
                                      </p:cBhvr>
                                    </p:anim>
                                    <p:animRot by="21600000">
                                      <p:cBhvr>
                                        <p:cTn id="18" dur="400" fill="hold">
                                          <p:stCondLst>
                                            <p:cond delay="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15616" y="1198369"/>
            <a:ext cx="6192688" cy="1877437"/>
          </a:xfrm>
          <a:prstGeom prst="rect">
            <a:avLst/>
          </a:prstGeom>
          <a:noFill/>
        </p:spPr>
        <p:txBody>
          <a:bodyPr wrap="square" rtlCol="0">
            <a:spAutoFit/>
          </a:bodyPr>
          <a:lstStyle/>
          <a:p>
            <a:pPr marL="285750" indent="-285750">
              <a:buFont typeface="Wingdings" charset="2"/>
              <a:buChar char="l"/>
            </a:pPr>
            <a:r>
              <a:rPr lang="zh-CN" altLang="en-US" sz="1600" dirty="0" smtClean="0">
                <a:latin typeface="微软雅黑"/>
                <a:ea typeface="微软雅黑"/>
                <a:cs typeface="微软雅黑"/>
              </a:rPr>
              <a:t>不</a:t>
            </a:r>
            <a:r>
              <a:rPr lang="zh-CN" altLang="zh-CN" sz="1600" dirty="0" smtClean="0">
                <a:latin typeface="微软雅黑"/>
                <a:ea typeface="微软雅黑"/>
                <a:cs typeface="微软雅黑"/>
              </a:rPr>
              <a:t>断建立和完善心理健康教育课</a:t>
            </a:r>
            <a:r>
              <a:rPr lang="zh-CN" altLang="zh-CN" sz="1600" dirty="0">
                <a:latin typeface="微软雅黑"/>
                <a:ea typeface="微软雅黑"/>
                <a:cs typeface="微软雅黑"/>
              </a:rPr>
              <a:t>程体系，做好课程开发，将心理健康教育课程普及全校学生。本学期开始，工作坊老师将依托学校心理健康教育咨询中心的力量，进行系统的课程建设学习</a:t>
            </a:r>
            <a:r>
              <a:rPr lang="zh-CN" altLang="zh-CN" sz="1600" dirty="0" smtClean="0">
                <a:latin typeface="微软雅黑"/>
                <a:ea typeface="微软雅黑"/>
                <a:cs typeface="微软雅黑"/>
              </a:rPr>
              <a:t>。</a:t>
            </a:r>
            <a:endParaRPr lang="en-US" altLang="zh-CN" sz="1600" dirty="0" smtClean="0">
              <a:latin typeface="微软雅黑"/>
              <a:ea typeface="微软雅黑"/>
              <a:cs typeface="微软雅黑"/>
            </a:endParaRPr>
          </a:p>
          <a:p>
            <a:pPr marL="285750" indent="-285750">
              <a:buFont typeface="Wingdings" charset="2"/>
              <a:buChar char="l"/>
            </a:pPr>
            <a:endParaRPr lang="en-US" altLang="zh-CN" sz="1600" dirty="0">
              <a:latin typeface="微软雅黑"/>
              <a:ea typeface="微软雅黑"/>
              <a:cs typeface="微软雅黑"/>
            </a:endParaRPr>
          </a:p>
          <a:p>
            <a:pPr marL="285750" indent="-285750">
              <a:buFont typeface="Wingdings" charset="2"/>
              <a:buChar char="l"/>
            </a:pPr>
            <a:r>
              <a:rPr lang="zh-CN" altLang="zh-CN" sz="1600" dirty="0">
                <a:latin typeface="微软雅黑"/>
                <a:ea typeface="微软雅黑"/>
                <a:cs typeface="微软雅黑"/>
              </a:rPr>
              <a:t>工作坊的老师每年至少撰写调研报告</a:t>
            </a:r>
            <a:r>
              <a:rPr lang="en-US" altLang="zh-CN" sz="1600" dirty="0">
                <a:latin typeface="微软雅黑"/>
                <a:ea typeface="微软雅黑"/>
                <a:cs typeface="微软雅黑"/>
              </a:rPr>
              <a:t>1</a:t>
            </a:r>
            <a:r>
              <a:rPr lang="zh-CN" altLang="zh-CN" sz="1600" dirty="0">
                <a:latin typeface="微软雅黑"/>
                <a:ea typeface="微软雅黑"/>
                <a:cs typeface="微软雅黑"/>
              </a:rPr>
              <a:t>篇，通过课题研究，以科研引领、促进理论学习和实践探究。</a:t>
            </a:r>
          </a:p>
          <a:p>
            <a:r>
              <a:rPr lang="zh-CN" altLang="zh-CN" sz="1600" dirty="0" smtClean="0">
                <a:latin typeface="微软雅黑"/>
                <a:ea typeface="微软雅黑"/>
                <a:cs typeface="微软雅黑"/>
              </a:rPr>
              <a:t> </a:t>
            </a:r>
            <a:endParaRPr kumimoji="1" lang="zh-CN" altLang="en-US" sz="1600" dirty="0">
              <a:latin typeface="微软雅黑"/>
              <a:ea typeface="微软雅黑"/>
              <a:cs typeface="微软雅黑"/>
            </a:endParaRPr>
          </a:p>
        </p:txBody>
      </p:sp>
    </p:spTree>
    <p:extLst>
      <p:ext uri="{BB962C8B-B14F-4D97-AF65-F5344CB8AC3E}">
        <p14:creationId xmlns:p14="http://schemas.microsoft.com/office/powerpoint/2010/main" val="2959008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297704" y="1729610"/>
            <a:ext cx="6428070" cy="1369606"/>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indent="457200" fontAlgn="auto">
              <a:lnSpc>
                <a:spcPct val="140000"/>
              </a:lnSpc>
            </a:pP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一位心理学家说过：“青年初期最宝贵的心理成果是发现自己的内心世界。”心理健康与一个人的成就、贡献、成才关系重大，是大学生成才的基础。</a:t>
            </a:r>
            <a:endPar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endParaRPr>
          </a:p>
          <a:p>
            <a:pPr indent="457200" fontAlgn="auto">
              <a:lnSpc>
                <a:spcPct val="140000"/>
              </a:lnSpc>
            </a:pP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以上</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是我的汇报，谢谢大家。</a:t>
            </a:r>
          </a:p>
        </p:txBody>
      </p:sp>
      <p:sp>
        <p:nvSpPr>
          <p:cNvPr id="31" name="TextBox 30"/>
          <p:cNvSpPr txBox="1"/>
          <p:nvPr/>
        </p:nvSpPr>
        <p:spPr>
          <a:xfrm>
            <a:off x="1297970" y="813541"/>
            <a:ext cx="1160884" cy="646331"/>
          </a:xfrm>
          <a:prstGeom prst="rect">
            <a:avLst/>
          </a:prstGeom>
          <a:noFill/>
        </p:spPr>
        <p:txBody>
          <a:bodyPr wrap="square" rtlCol="0">
            <a:spAutoFit/>
          </a:bodyPr>
          <a:lstStyle/>
          <a:p>
            <a:r>
              <a:rPr lang="zh-CN" altLang="en-US" sz="3600" b="1" dirty="0">
                <a:solidFill>
                  <a:schemeClr val="tx2"/>
                </a:solidFill>
                <a:latin typeface="微软雅黑" panose="020B0503020204020204" pitchFamily="34" charset="-122"/>
                <a:ea typeface="微软雅黑" panose="020B0503020204020204" pitchFamily="34" charset="-122"/>
              </a:rPr>
              <a:t>致谢</a:t>
            </a:r>
          </a:p>
        </p:txBody>
      </p:sp>
      <p:cxnSp>
        <p:nvCxnSpPr>
          <p:cNvPr id="32" name="直接连接符 31"/>
          <p:cNvCxnSpPr/>
          <p:nvPr/>
        </p:nvCxnSpPr>
        <p:spPr bwMode="auto">
          <a:xfrm>
            <a:off x="1297704" y="1533672"/>
            <a:ext cx="6442429" cy="0"/>
          </a:xfrm>
          <a:prstGeom prst="line">
            <a:avLst/>
          </a:prstGeom>
          <a:solidFill>
            <a:schemeClr val="accent1"/>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by="(-#ppt_w*2)" calcmode="lin" valueType="num">
                                      <p:cBhvr rctx="PPT">
                                        <p:cTn id="7" dur="250" autoRev="1" fill="hold">
                                          <p:stCondLst>
                                            <p:cond delay="0"/>
                                          </p:stCondLst>
                                        </p:cTn>
                                        <p:tgtEl>
                                          <p:spTgt spid="31"/>
                                        </p:tgtEl>
                                        <p:attrNameLst>
                                          <p:attrName>ppt_w</p:attrName>
                                        </p:attrNameLst>
                                      </p:cBhvr>
                                    </p:anim>
                                    <p:anim by="(#ppt_w*0.50)" calcmode="lin" valueType="num">
                                      <p:cBhvr>
                                        <p:cTn id="8" dur="250" decel="50000" autoRev="1" fill="hold">
                                          <p:stCondLst>
                                            <p:cond delay="0"/>
                                          </p:stCondLst>
                                        </p:cTn>
                                        <p:tgtEl>
                                          <p:spTgt spid="31"/>
                                        </p:tgtEl>
                                        <p:attrNameLst>
                                          <p:attrName>ppt_x</p:attrName>
                                        </p:attrNameLst>
                                      </p:cBhvr>
                                    </p:anim>
                                    <p:anim from="(-#ppt_h/2)" to="(#ppt_y)" calcmode="lin" valueType="num">
                                      <p:cBhvr>
                                        <p:cTn id="9" dur="500" fill="hold">
                                          <p:stCondLst>
                                            <p:cond delay="0"/>
                                          </p:stCondLst>
                                        </p:cTn>
                                        <p:tgtEl>
                                          <p:spTgt spid="31"/>
                                        </p:tgtEl>
                                        <p:attrNameLst>
                                          <p:attrName>ppt_y</p:attrName>
                                        </p:attrNameLst>
                                      </p:cBhvr>
                                    </p:anim>
                                    <p:animRot by="21600000">
                                      <p:cBhvr>
                                        <p:cTn id="10" dur="500" fill="hold">
                                          <p:stCondLst>
                                            <p:cond delay="0"/>
                                          </p:stCondLst>
                                        </p:cTn>
                                        <p:tgtEl>
                                          <p:spTgt spid="31"/>
                                        </p:tgtEl>
                                        <p:attrNameLst>
                                          <p:attrName>r</p:attrName>
                                        </p:attrNameLst>
                                      </p:cBhvr>
                                    </p:animRot>
                                  </p:childTnLst>
                                </p:cTn>
                              </p:par>
                            </p:childTnLst>
                          </p:cTn>
                        </p:par>
                        <p:par>
                          <p:cTn id="11" fill="hold">
                            <p:stCondLst>
                              <p:cond delay="550"/>
                            </p:stCondLst>
                            <p:childTnLst>
                              <p:par>
                                <p:cTn id="12" presetID="22" presetClass="entr" presetSubtype="8" fill="hold"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400"/>
                                        <p:tgtEl>
                                          <p:spTgt spid="32"/>
                                        </p:tgtEl>
                                      </p:cBhvr>
                                    </p:animEffect>
                                  </p:childTnLst>
                                </p:cTn>
                              </p:par>
                            </p:childTnLst>
                          </p:cTn>
                        </p:par>
                        <p:par>
                          <p:cTn id="15" fill="hold">
                            <p:stCondLst>
                              <p:cond delay="1050"/>
                            </p:stCondLst>
                            <p:childTnLst>
                              <p:par>
                                <p:cTn id="16" presetID="22" presetClass="entr" presetSubtype="1"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up)">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2411760" y="1707654"/>
            <a:ext cx="5688632" cy="7455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algn="ctr" fontAlgn="base">
              <a:spcBef>
                <a:spcPct val="0"/>
              </a:spcBef>
              <a:spcAft>
                <a:spcPct val="0"/>
              </a:spcAft>
              <a:defRPr sz="5500" b="1">
                <a:solidFill>
                  <a:schemeClr val="accent1"/>
                </a:solidFill>
                <a:latin typeface="微软雅黑" panose="020B0503020204020204" pitchFamily="34" charset="-122"/>
                <a:ea typeface="微软雅黑" panose="020B0503020204020204" pitchFamily="34" charset="-122"/>
                <a:cs typeface="+mj-cs"/>
              </a:defRPr>
            </a:lvl1pPr>
            <a:lvl2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sz="5000" dirty="0"/>
              <a:t>汇报完毕  诚请指导</a:t>
            </a:r>
            <a:endParaRPr lang="en-US" altLang="zh-CN" sz="5000" dirty="0"/>
          </a:p>
        </p:txBody>
      </p:sp>
      <p:sp>
        <p:nvSpPr>
          <p:cNvPr id="14" name="TextBox 13"/>
          <p:cNvSpPr txBox="1"/>
          <p:nvPr/>
        </p:nvSpPr>
        <p:spPr>
          <a:xfrm>
            <a:off x="4137590" y="3832203"/>
            <a:ext cx="1584175" cy="303530"/>
          </a:xfrm>
          <a:prstGeom prst="rect">
            <a:avLst/>
          </a:prstGeom>
          <a:noFill/>
        </p:spPr>
        <p:txBody>
          <a:bodyPr wrap="square" rtlCol="0">
            <a:spAutoFit/>
          </a:bodyPr>
          <a:lstStyle/>
          <a:p>
            <a:r>
              <a:rPr lang="zh-CN" altLang="en-US" sz="1300" dirty="0">
                <a:solidFill>
                  <a:schemeClr val="accent1"/>
                </a:solidFill>
                <a:latin typeface="微软雅黑" panose="020B0503020204020204" pitchFamily="34" charset="-122"/>
                <a:ea typeface="微软雅黑" panose="020B0503020204020204" pitchFamily="34" charset="-122"/>
              </a:rPr>
              <a:t>高职学院</a:t>
            </a:r>
          </a:p>
        </p:txBody>
      </p:sp>
      <p:sp>
        <p:nvSpPr>
          <p:cNvPr id="15" name="Freeform 9"/>
          <p:cNvSpPr>
            <a:spLocks noEditPoints="1"/>
          </p:cNvSpPr>
          <p:nvPr/>
        </p:nvSpPr>
        <p:spPr bwMode="auto">
          <a:xfrm>
            <a:off x="5799945" y="3781243"/>
            <a:ext cx="373115" cy="374683"/>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6" name="Rectangle 4"/>
          <p:cNvSpPr txBox="1">
            <a:spLocks noChangeArrowheads="1"/>
          </p:cNvSpPr>
          <p:nvPr/>
        </p:nvSpPr>
        <p:spPr bwMode="auto">
          <a:xfrm>
            <a:off x="6209065" y="3832204"/>
            <a:ext cx="1473673" cy="3035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defRPr sz="2400" b="1">
                <a:latin typeface="+mj-ea"/>
                <a:ea typeface="+mj-ea"/>
              </a:defRPr>
            </a:lvl1pPr>
          </a:lstStyle>
          <a:p>
            <a:r>
              <a:rPr lang="zh-CN" sz="1300" b="0" dirty="0">
                <a:solidFill>
                  <a:schemeClr val="accent1"/>
                </a:solidFill>
                <a:latin typeface="微软雅黑" panose="020B0503020204020204" pitchFamily="34" charset="-122"/>
                <a:ea typeface="微软雅黑" panose="020B0503020204020204" pitchFamily="34" charset="-122"/>
              </a:rPr>
              <a:t>张晓寅</a:t>
            </a:r>
          </a:p>
        </p:txBody>
      </p:sp>
      <p:sp>
        <p:nvSpPr>
          <p:cNvPr id="17" name="Freeform 10"/>
          <p:cNvSpPr>
            <a:spLocks noChangeAspect="1" noEditPoints="1"/>
          </p:cNvSpPr>
          <p:nvPr/>
        </p:nvSpPr>
        <p:spPr bwMode="auto">
          <a:xfrm>
            <a:off x="3764753" y="3781383"/>
            <a:ext cx="372836" cy="374400"/>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297704" y="1729610"/>
            <a:ext cx="6428070" cy="2831544"/>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a:lnSpc>
                <a:spcPct val="120000"/>
              </a:lnSpc>
            </a:pPr>
            <a:endParaRPr sz="1500" dirty="0">
              <a:solidFill>
                <a:schemeClr val="tx1">
                  <a:lumMod val="65000"/>
                  <a:lumOff val="35000"/>
                </a:schemeClr>
              </a:solidFill>
              <a:latin typeface="微软雅黑"/>
              <a:ea typeface="微软雅黑"/>
              <a:cs typeface="微软雅黑"/>
            </a:endParaRPr>
          </a:p>
          <a:p>
            <a:r>
              <a:rPr lang="zh-CN" altLang="zh-CN" sz="1600" dirty="0">
                <a:latin typeface="微软雅黑"/>
                <a:ea typeface="微软雅黑"/>
                <a:cs typeface="微软雅黑"/>
              </a:rPr>
              <a:t>根据《高等学校辅导员职业能力标准（暂行）》文件相关规定</a:t>
            </a:r>
            <a:r>
              <a:rPr lang="zh-CN" altLang="zh-CN" sz="1600" dirty="0" smtClean="0">
                <a:latin typeface="微软雅黑"/>
                <a:ea typeface="微软雅黑"/>
                <a:cs typeface="微软雅黑"/>
              </a:rPr>
              <a:t>，</a:t>
            </a:r>
            <a:r>
              <a:rPr lang="zh-CN" altLang="en-US" sz="1600" dirty="0">
                <a:latin typeface="微软雅黑"/>
                <a:ea typeface="微软雅黑"/>
                <a:cs typeface="微软雅黑"/>
              </a:rPr>
              <a:t>深入贯彻落实党的十八大报告精神，注重人文关怀和心理疏导，坚持立德树人，育人为本，预防为先，发展为重</a:t>
            </a:r>
            <a:r>
              <a:rPr lang="en-US" altLang="zh-CN" sz="1600" dirty="0">
                <a:latin typeface="微软雅黑"/>
                <a:ea typeface="微软雅黑"/>
                <a:cs typeface="微软雅黑"/>
              </a:rPr>
              <a:t>,</a:t>
            </a:r>
            <a:r>
              <a:rPr lang="zh-CN" altLang="zh-CN" sz="1600" dirty="0">
                <a:latin typeface="微软雅黑"/>
                <a:ea typeface="微软雅黑"/>
                <a:cs typeface="微软雅黑"/>
              </a:rPr>
              <a:t>结合我校关于进一步推动辅导员队伍专业化、职业化发展的要求，根据大学生生理、心理发展特点和规律，心理健康教育工作坊拟在本学期通过各种途径开展形式多样内容丰富的心理健康教育活动。通过理论学习、专题研讨、案例交流、素质拓展、课题研究、校外访问等形式，不断转变工作坊教师的教学理念，改进教育、教学方法，提高德育工作的针对性、学科性和实效性，以帮助学生获取心理健康的初步知识，切实提高我校全体同学的心理健康水平，营造心理健康教育良好的氛围。</a:t>
            </a:r>
          </a:p>
        </p:txBody>
      </p:sp>
      <p:sp>
        <p:nvSpPr>
          <p:cNvPr id="31" name="TextBox 30"/>
          <p:cNvSpPr txBox="1"/>
          <p:nvPr/>
        </p:nvSpPr>
        <p:spPr>
          <a:xfrm>
            <a:off x="2411760" y="813541"/>
            <a:ext cx="1160884" cy="646331"/>
          </a:xfrm>
          <a:prstGeom prst="rect">
            <a:avLst/>
          </a:prstGeom>
          <a:noFill/>
        </p:spPr>
        <p:txBody>
          <a:bodyPr wrap="square" rtlCol="0">
            <a:spAutoFit/>
          </a:bodyPr>
          <a:lstStyle/>
          <a:p>
            <a:r>
              <a:rPr lang="zh-CN" altLang="en-US" sz="3600" b="1" dirty="0" smtClean="0">
                <a:solidFill>
                  <a:schemeClr val="tx2"/>
                </a:solidFill>
                <a:latin typeface="微软雅黑" panose="020B0503020204020204" pitchFamily="34" charset="-122"/>
                <a:ea typeface="微软雅黑" panose="020B0503020204020204" pitchFamily="34" charset="-122"/>
              </a:rPr>
              <a:t>前言</a:t>
            </a:r>
            <a:endParaRPr lang="zh-CN" altLang="en-US" sz="3600" b="1" dirty="0">
              <a:solidFill>
                <a:schemeClr val="tx2"/>
              </a:solidFill>
              <a:latin typeface="微软雅黑" panose="020B0503020204020204" pitchFamily="34" charset="-122"/>
              <a:ea typeface="微软雅黑" panose="020B0503020204020204" pitchFamily="34" charset="-122"/>
            </a:endParaRPr>
          </a:p>
        </p:txBody>
      </p:sp>
      <p:cxnSp>
        <p:nvCxnSpPr>
          <p:cNvPr id="32" name="直接连接符 31"/>
          <p:cNvCxnSpPr/>
          <p:nvPr/>
        </p:nvCxnSpPr>
        <p:spPr bwMode="auto">
          <a:xfrm>
            <a:off x="1297704" y="1533672"/>
            <a:ext cx="6442429" cy="0"/>
          </a:xfrm>
          <a:prstGeom prst="line">
            <a:avLst/>
          </a:prstGeom>
          <a:solidFill>
            <a:schemeClr val="accent1"/>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组合 2"/>
          <p:cNvGrpSpPr/>
          <p:nvPr/>
        </p:nvGrpSpPr>
        <p:grpSpPr>
          <a:xfrm rot="10800000">
            <a:off x="1332364" y="1026014"/>
            <a:ext cx="996239" cy="312439"/>
            <a:chOff x="1453674" y="962388"/>
            <a:chExt cx="996239" cy="312439"/>
          </a:xfrm>
        </p:grpSpPr>
        <p:sp>
          <p:nvSpPr>
            <p:cNvPr id="33" name="Freeform 6"/>
            <p:cNvSpPr/>
            <p:nvPr/>
          </p:nvSpPr>
          <p:spPr bwMode="auto">
            <a:xfrm rot="16200000">
              <a:off x="1952042" y="776955"/>
              <a:ext cx="312438" cy="683305"/>
            </a:xfrm>
            <a:custGeom>
              <a:avLst/>
              <a:gdLst>
                <a:gd name="T0" fmla="*/ 2787 w 2787"/>
                <a:gd name="T1" fmla="*/ 3305 h 6091"/>
                <a:gd name="T2" fmla="*/ 0 w 2787"/>
                <a:gd name="T3" fmla="*/ 6091 h 6091"/>
                <a:gd name="T4" fmla="*/ 0 w 2787"/>
                <a:gd name="T5" fmla="*/ 2786 h 6091"/>
                <a:gd name="T6" fmla="*/ 2787 w 2787"/>
                <a:gd name="T7" fmla="*/ 0 h 6091"/>
                <a:gd name="T8" fmla="*/ 2787 w 2787"/>
                <a:gd name="T9" fmla="*/ 3305 h 6091"/>
              </a:gdLst>
              <a:ahLst/>
              <a:cxnLst>
                <a:cxn ang="0">
                  <a:pos x="T0" y="T1"/>
                </a:cxn>
                <a:cxn ang="0">
                  <a:pos x="T2" y="T3"/>
                </a:cxn>
                <a:cxn ang="0">
                  <a:pos x="T4" y="T5"/>
                </a:cxn>
                <a:cxn ang="0">
                  <a:pos x="T6" y="T7"/>
                </a:cxn>
                <a:cxn ang="0">
                  <a:pos x="T8" y="T9"/>
                </a:cxn>
              </a:cxnLst>
              <a:rect l="0" t="0" r="r" b="b"/>
              <a:pathLst>
                <a:path w="2787" h="6091">
                  <a:moveTo>
                    <a:pt x="2787" y="3305"/>
                  </a:moveTo>
                  <a:lnTo>
                    <a:pt x="0" y="6091"/>
                  </a:lnTo>
                  <a:lnTo>
                    <a:pt x="0" y="2786"/>
                  </a:lnTo>
                  <a:lnTo>
                    <a:pt x="2787" y="0"/>
                  </a:lnTo>
                  <a:lnTo>
                    <a:pt x="2787" y="3305"/>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34" name="Freeform 7"/>
            <p:cNvSpPr/>
            <p:nvPr/>
          </p:nvSpPr>
          <p:spPr bwMode="auto">
            <a:xfrm rot="16200000">
              <a:off x="1639108" y="776955"/>
              <a:ext cx="312438" cy="683305"/>
            </a:xfrm>
            <a:custGeom>
              <a:avLst/>
              <a:gdLst>
                <a:gd name="T0" fmla="*/ 2787 w 2787"/>
                <a:gd name="T1" fmla="*/ 2786 h 6091"/>
                <a:gd name="T2" fmla="*/ 0 w 2787"/>
                <a:gd name="T3" fmla="*/ 0 h 6091"/>
                <a:gd name="T4" fmla="*/ 0 w 2787"/>
                <a:gd name="T5" fmla="*/ 3305 h 6091"/>
                <a:gd name="T6" fmla="*/ 2787 w 2787"/>
                <a:gd name="T7" fmla="*/ 6091 h 6091"/>
                <a:gd name="T8" fmla="*/ 2787 w 2787"/>
                <a:gd name="T9" fmla="*/ 2786 h 6091"/>
              </a:gdLst>
              <a:ahLst/>
              <a:cxnLst>
                <a:cxn ang="0">
                  <a:pos x="T0" y="T1"/>
                </a:cxn>
                <a:cxn ang="0">
                  <a:pos x="T2" y="T3"/>
                </a:cxn>
                <a:cxn ang="0">
                  <a:pos x="T4" y="T5"/>
                </a:cxn>
                <a:cxn ang="0">
                  <a:pos x="T6" y="T7"/>
                </a:cxn>
                <a:cxn ang="0">
                  <a:pos x="T8" y="T9"/>
                </a:cxn>
              </a:cxnLst>
              <a:rect l="0" t="0" r="r" b="b"/>
              <a:pathLst>
                <a:path w="2787" h="6091">
                  <a:moveTo>
                    <a:pt x="2787" y="2786"/>
                  </a:moveTo>
                  <a:lnTo>
                    <a:pt x="0" y="0"/>
                  </a:lnTo>
                  <a:lnTo>
                    <a:pt x="0" y="3305"/>
                  </a:lnTo>
                  <a:lnTo>
                    <a:pt x="2787" y="6091"/>
                  </a:lnTo>
                  <a:lnTo>
                    <a:pt x="2787" y="2786"/>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5" name="Freeform 8"/>
            <p:cNvSpPr/>
            <p:nvPr/>
          </p:nvSpPr>
          <p:spPr bwMode="auto">
            <a:xfrm rot="16200000">
              <a:off x="1859201" y="869795"/>
              <a:ext cx="185185" cy="370371"/>
            </a:xfrm>
            <a:custGeom>
              <a:avLst/>
              <a:gdLst>
                <a:gd name="T0" fmla="*/ 0 w 1651"/>
                <a:gd name="T1" fmla="*/ 1650 h 3301"/>
                <a:gd name="T2" fmla="*/ 1651 w 1651"/>
                <a:gd name="T3" fmla="*/ 3301 h 3301"/>
                <a:gd name="T4" fmla="*/ 1651 w 1651"/>
                <a:gd name="T5" fmla="*/ 0 h 3301"/>
                <a:gd name="T6" fmla="*/ 0 w 1651"/>
                <a:gd name="T7" fmla="*/ 1650 h 3301"/>
              </a:gdLst>
              <a:ahLst/>
              <a:cxnLst>
                <a:cxn ang="0">
                  <a:pos x="T0" y="T1"/>
                </a:cxn>
                <a:cxn ang="0">
                  <a:pos x="T2" y="T3"/>
                </a:cxn>
                <a:cxn ang="0">
                  <a:pos x="T4" y="T5"/>
                </a:cxn>
                <a:cxn ang="0">
                  <a:pos x="T6" y="T7"/>
                </a:cxn>
              </a:cxnLst>
              <a:rect l="0" t="0" r="r" b="b"/>
              <a:pathLst>
                <a:path w="1651" h="3301">
                  <a:moveTo>
                    <a:pt x="0" y="1650"/>
                  </a:moveTo>
                  <a:lnTo>
                    <a:pt x="1651" y="3301"/>
                  </a:lnTo>
                  <a:lnTo>
                    <a:pt x="1651" y="0"/>
                  </a:lnTo>
                  <a:lnTo>
                    <a:pt x="0" y="165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31"/>
                                        </p:tgtEl>
                                        <p:attrNameLst>
                                          <p:attrName>style.visibility</p:attrName>
                                        </p:attrNameLst>
                                      </p:cBhvr>
                                      <p:to>
                                        <p:strVal val="visible"/>
                                      </p:to>
                                    </p:set>
                                    <p:anim by="(-#ppt_w*2)" calcmode="lin" valueType="num">
                                      <p:cBhvr rctx="PPT">
                                        <p:cTn id="13" dur="250" autoRev="1" fill="hold">
                                          <p:stCondLst>
                                            <p:cond delay="0"/>
                                          </p:stCondLst>
                                        </p:cTn>
                                        <p:tgtEl>
                                          <p:spTgt spid="31"/>
                                        </p:tgtEl>
                                        <p:attrNameLst>
                                          <p:attrName>ppt_w</p:attrName>
                                        </p:attrNameLst>
                                      </p:cBhvr>
                                    </p:anim>
                                    <p:anim by="(#ppt_w*0.50)" calcmode="lin" valueType="num">
                                      <p:cBhvr>
                                        <p:cTn id="14" dur="250" decel="50000" autoRev="1" fill="hold">
                                          <p:stCondLst>
                                            <p:cond delay="0"/>
                                          </p:stCondLst>
                                        </p:cTn>
                                        <p:tgtEl>
                                          <p:spTgt spid="31"/>
                                        </p:tgtEl>
                                        <p:attrNameLst>
                                          <p:attrName>ppt_x</p:attrName>
                                        </p:attrNameLst>
                                      </p:cBhvr>
                                    </p:anim>
                                    <p:anim from="(-#ppt_h/2)" to="(#ppt_y)" calcmode="lin" valueType="num">
                                      <p:cBhvr>
                                        <p:cTn id="15" dur="500" fill="hold">
                                          <p:stCondLst>
                                            <p:cond delay="0"/>
                                          </p:stCondLst>
                                        </p:cTn>
                                        <p:tgtEl>
                                          <p:spTgt spid="31"/>
                                        </p:tgtEl>
                                        <p:attrNameLst>
                                          <p:attrName>ppt_y</p:attrName>
                                        </p:attrNameLst>
                                      </p:cBhvr>
                                    </p:anim>
                                    <p:animRot by="21600000">
                                      <p:cBhvr>
                                        <p:cTn id="16" dur="500" fill="hold">
                                          <p:stCondLst>
                                            <p:cond delay="0"/>
                                          </p:stCondLst>
                                        </p:cTn>
                                        <p:tgtEl>
                                          <p:spTgt spid="31"/>
                                        </p:tgtEl>
                                        <p:attrNameLst>
                                          <p:attrName>r</p:attrName>
                                        </p:attrNameLst>
                                      </p:cBhvr>
                                    </p:animRot>
                                  </p:childTnLst>
                                </p:cTn>
                              </p:par>
                            </p:childTnLst>
                          </p:cTn>
                        </p:par>
                        <p:par>
                          <p:cTn id="17" fill="hold">
                            <p:stCondLst>
                              <p:cond delay="1049"/>
                            </p:stCondLst>
                            <p:childTnLst>
                              <p:par>
                                <p:cTn id="18" presetID="22"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400"/>
                                        <p:tgtEl>
                                          <p:spTgt spid="32"/>
                                        </p:tgtEl>
                                      </p:cBhvr>
                                    </p:animEffect>
                                  </p:childTnLst>
                                </p:cTn>
                              </p:par>
                            </p:childTnLst>
                          </p:cTn>
                        </p:par>
                        <p:par>
                          <p:cTn id="21" fill="hold">
                            <p:stCondLst>
                              <p:cond delay="1549"/>
                            </p:stCondLst>
                            <p:childTnLst>
                              <p:par>
                                <p:cTn id="22" presetID="22" presetClass="entr" presetSubtype="1"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up)">
                                      <p:cBhvr>
                                        <p:cTn id="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13"/>
          <p:cNvSpPr/>
          <p:nvPr/>
        </p:nvSpPr>
        <p:spPr bwMode="auto">
          <a:xfrm>
            <a:off x="4713288" y="3416300"/>
            <a:ext cx="5473700" cy="957263"/>
          </a:xfrm>
          <a:custGeom>
            <a:avLst/>
            <a:gdLst>
              <a:gd name="T0" fmla="*/ 12569 w 15234"/>
              <a:gd name="T1" fmla="*/ 2664 h 2664"/>
              <a:gd name="T2" fmla="*/ 15234 w 15234"/>
              <a:gd name="T3" fmla="*/ 0 h 2664"/>
              <a:gd name="T4" fmla="*/ 2664 w 15234"/>
              <a:gd name="T5" fmla="*/ 0 h 2664"/>
              <a:gd name="T6" fmla="*/ 0 w 15234"/>
              <a:gd name="T7" fmla="*/ 2664 h 2664"/>
              <a:gd name="T8" fmla="*/ 12569 w 15234"/>
              <a:gd name="T9" fmla="*/ 2664 h 2664"/>
            </a:gdLst>
            <a:ahLst/>
            <a:cxnLst>
              <a:cxn ang="0">
                <a:pos x="T0" y="T1"/>
              </a:cxn>
              <a:cxn ang="0">
                <a:pos x="T2" y="T3"/>
              </a:cxn>
              <a:cxn ang="0">
                <a:pos x="T4" y="T5"/>
              </a:cxn>
              <a:cxn ang="0">
                <a:pos x="T6" y="T7"/>
              </a:cxn>
              <a:cxn ang="0">
                <a:pos x="T8" y="T9"/>
              </a:cxn>
            </a:cxnLst>
            <a:rect l="0" t="0" r="r" b="b"/>
            <a:pathLst>
              <a:path w="15234" h="2664">
                <a:moveTo>
                  <a:pt x="12569" y="2664"/>
                </a:moveTo>
                <a:lnTo>
                  <a:pt x="15234" y="0"/>
                </a:lnTo>
                <a:lnTo>
                  <a:pt x="2664" y="0"/>
                </a:lnTo>
                <a:lnTo>
                  <a:pt x="0" y="2664"/>
                </a:lnTo>
                <a:lnTo>
                  <a:pt x="12569" y="2664"/>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38" name="Freeform 14"/>
          <p:cNvSpPr/>
          <p:nvPr/>
        </p:nvSpPr>
        <p:spPr bwMode="auto">
          <a:xfrm>
            <a:off x="-1041400" y="769938"/>
            <a:ext cx="4706938" cy="942975"/>
          </a:xfrm>
          <a:custGeom>
            <a:avLst/>
            <a:gdLst>
              <a:gd name="T0" fmla="*/ 2625 w 13103"/>
              <a:gd name="T1" fmla="*/ 2625 h 2625"/>
              <a:gd name="T2" fmla="*/ 0 w 13103"/>
              <a:gd name="T3" fmla="*/ 0 h 2625"/>
              <a:gd name="T4" fmla="*/ 10477 w 13103"/>
              <a:gd name="T5" fmla="*/ 0 h 2625"/>
              <a:gd name="T6" fmla="*/ 13103 w 13103"/>
              <a:gd name="T7" fmla="*/ 2625 h 2625"/>
              <a:gd name="T8" fmla="*/ 2625 w 13103"/>
              <a:gd name="T9" fmla="*/ 2625 h 2625"/>
            </a:gdLst>
            <a:ahLst/>
            <a:cxnLst>
              <a:cxn ang="0">
                <a:pos x="T0" y="T1"/>
              </a:cxn>
              <a:cxn ang="0">
                <a:pos x="T2" y="T3"/>
              </a:cxn>
              <a:cxn ang="0">
                <a:pos x="T4" y="T5"/>
              </a:cxn>
              <a:cxn ang="0">
                <a:pos x="T6" y="T7"/>
              </a:cxn>
              <a:cxn ang="0">
                <a:pos x="T8" y="T9"/>
              </a:cxn>
            </a:cxnLst>
            <a:rect l="0" t="0" r="r" b="b"/>
            <a:pathLst>
              <a:path w="13103" h="2625">
                <a:moveTo>
                  <a:pt x="2625" y="2625"/>
                </a:moveTo>
                <a:lnTo>
                  <a:pt x="0" y="0"/>
                </a:lnTo>
                <a:lnTo>
                  <a:pt x="10477" y="0"/>
                </a:lnTo>
                <a:lnTo>
                  <a:pt x="13103" y="2625"/>
                </a:lnTo>
                <a:lnTo>
                  <a:pt x="2625" y="2625"/>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9" name="Rectangle 15"/>
          <p:cNvSpPr>
            <a:spLocks noChangeArrowheads="1"/>
          </p:cNvSpPr>
          <p:nvPr/>
        </p:nvSpPr>
        <p:spPr bwMode="auto">
          <a:xfrm>
            <a:off x="0" y="1674813"/>
            <a:ext cx="9144000" cy="1865313"/>
          </a:xfrm>
          <a:prstGeom prst="rect">
            <a:avLst/>
          </a:prstGeom>
          <a:solidFill>
            <a:schemeClr val="accent1"/>
          </a:solidFill>
          <a:ln w="7938" cap="flat">
            <a:noFill/>
            <a:prstDash val="solid"/>
            <a:miter lim="800000"/>
          </a:ln>
        </p:spPr>
        <p:txBody>
          <a:bodyPr vert="horz" wrap="square" lIns="91440" tIns="45720" rIns="91440" bIns="45720" numCol="1" anchor="t" anchorCtr="0" compatLnSpc="1"/>
          <a:lstStyle/>
          <a:p>
            <a:endParaRPr lang="zh-CN" altLang="en-US"/>
          </a:p>
        </p:txBody>
      </p:sp>
      <p:sp>
        <p:nvSpPr>
          <p:cNvPr id="50" name="Rectangle 3"/>
          <p:cNvSpPr txBox="1">
            <a:spLocks noChangeArrowheads="1"/>
          </p:cNvSpPr>
          <p:nvPr/>
        </p:nvSpPr>
        <p:spPr bwMode="auto">
          <a:xfrm>
            <a:off x="2051720" y="2067694"/>
            <a:ext cx="2808312" cy="7455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fontAlgn="base">
              <a:spcBef>
                <a:spcPct val="0"/>
              </a:spcBef>
              <a:spcAft>
                <a:spcPct val="0"/>
              </a:spcAft>
              <a:defRPr sz="5000" b="1">
                <a:solidFill>
                  <a:schemeClr val="bg2"/>
                </a:solidFill>
                <a:latin typeface="微软雅黑" panose="020B0503020204020204" pitchFamily="34" charset="-122"/>
                <a:ea typeface="微软雅黑" panose="020B0503020204020204" pitchFamily="34" charset="-122"/>
                <a:cs typeface="+mj-cs"/>
              </a:defRPr>
            </a:lvl1pPr>
            <a:lvl2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dirty="0" smtClean="0"/>
              <a:t>工作</a:t>
            </a:r>
            <a:r>
              <a:rPr lang="en-US" altLang="en-US" dirty="0" smtClean="0"/>
              <a:t>计划</a:t>
            </a:r>
            <a:endParaRPr lang="en-US" altLang="zh-CN" dirty="0"/>
          </a:p>
        </p:txBody>
      </p:sp>
      <p:sp>
        <p:nvSpPr>
          <p:cNvPr id="53" name="Rectangle 3"/>
          <p:cNvSpPr txBox="1">
            <a:spLocks noChangeArrowheads="1"/>
          </p:cNvSpPr>
          <p:nvPr/>
        </p:nvSpPr>
        <p:spPr bwMode="auto">
          <a:xfrm>
            <a:off x="5076190" y="1710055"/>
            <a:ext cx="3240226" cy="372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sz="1300" dirty="0" smtClean="0">
                <a:solidFill>
                  <a:schemeClr val="bg1"/>
                </a:solidFill>
                <a:latin typeface="微软雅黑" panose="020B0503020204020204" pitchFamily="34" charset="-122"/>
                <a:ea typeface="微软雅黑" panose="020B0503020204020204" pitchFamily="34" charset="-122"/>
              </a:rPr>
              <a:t>加强师资队伍建设</a:t>
            </a:r>
            <a:endParaRPr lang="zh-CN" altLang="en-US" sz="1300" dirty="0">
              <a:solidFill>
                <a:schemeClr val="bg1"/>
              </a:solidFill>
              <a:latin typeface="微软雅黑" panose="020B0503020204020204" pitchFamily="34" charset="-122"/>
              <a:ea typeface="微软雅黑" panose="020B0503020204020204" pitchFamily="34" charset="-122"/>
            </a:endParaRPr>
          </a:p>
        </p:txBody>
      </p:sp>
      <p:sp>
        <p:nvSpPr>
          <p:cNvPr id="65" name="Rectangle 3"/>
          <p:cNvSpPr txBox="1">
            <a:spLocks noChangeArrowheads="1"/>
          </p:cNvSpPr>
          <p:nvPr/>
        </p:nvSpPr>
        <p:spPr bwMode="auto">
          <a:xfrm>
            <a:off x="5076190" y="2070735"/>
            <a:ext cx="2952194" cy="372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fontAlgn="base">
              <a:spcBef>
                <a:spcPct val="0"/>
              </a:spcBef>
              <a:spcAft>
                <a:spcPct val="0"/>
              </a:spcAft>
              <a:defRPr sz="1300">
                <a:solidFill>
                  <a:schemeClr val="tx2">
                    <a:lumMod val="75000"/>
                  </a:schemeClr>
                </a:solidFill>
                <a:latin typeface="微软雅黑" panose="020B0503020204020204" pitchFamily="34" charset="-122"/>
                <a:ea typeface="微软雅黑" panose="020B0503020204020204" pitchFamily="34" charset="-122"/>
                <a:cs typeface="+mj-cs"/>
              </a:defRPr>
            </a:lvl1pPr>
            <a:lvl2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dirty="0" smtClean="0">
                <a:solidFill>
                  <a:schemeClr val="bg1"/>
                </a:solidFill>
                <a:sym typeface="+mn-ea"/>
              </a:rPr>
              <a:t>夯实常规教育</a:t>
            </a:r>
            <a:endParaRPr lang="en-US" altLang="zh-CN" dirty="0">
              <a:solidFill>
                <a:schemeClr val="bg1"/>
              </a:solidFill>
              <a:sym typeface="+mn-ea"/>
            </a:endParaRPr>
          </a:p>
        </p:txBody>
      </p:sp>
      <p:sp>
        <p:nvSpPr>
          <p:cNvPr id="75" name="Rectangle 3"/>
          <p:cNvSpPr txBox="1">
            <a:spLocks noChangeArrowheads="1"/>
          </p:cNvSpPr>
          <p:nvPr/>
        </p:nvSpPr>
        <p:spPr bwMode="auto">
          <a:xfrm>
            <a:off x="5076190" y="2431415"/>
            <a:ext cx="1996440" cy="372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fontAlgn="base">
              <a:spcBef>
                <a:spcPct val="0"/>
              </a:spcBef>
              <a:spcAft>
                <a:spcPct val="0"/>
              </a:spcAft>
              <a:defRPr sz="1300">
                <a:solidFill>
                  <a:schemeClr val="tx2">
                    <a:lumMod val="75000"/>
                  </a:schemeClr>
                </a:solidFill>
                <a:latin typeface="微软雅黑" panose="020B0503020204020204" pitchFamily="34" charset="-122"/>
                <a:ea typeface="微软雅黑" panose="020B0503020204020204" pitchFamily="34" charset="-122"/>
                <a:cs typeface="+mj-cs"/>
              </a:defRPr>
            </a:lvl1pPr>
            <a:lvl2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dirty="0" smtClean="0">
                <a:solidFill>
                  <a:schemeClr val="bg1"/>
                </a:solidFill>
              </a:rPr>
              <a:t>丰富心理健康教育活动</a:t>
            </a:r>
            <a:endParaRPr lang="zh-CN" altLang="en-US" dirty="0">
              <a:solidFill>
                <a:schemeClr val="bg1"/>
              </a:solidFill>
            </a:endParaRPr>
          </a:p>
        </p:txBody>
      </p:sp>
      <p:sp>
        <p:nvSpPr>
          <p:cNvPr id="85" name="Rectangle 3"/>
          <p:cNvSpPr txBox="1">
            <a:spLocks noChangeArrowheads="1"/>
          </p:cNvSpPr>
          <p:nvPr/>
        </p:nvSpPr>
        <p:spPr bwMode="auto">
          <a:xfrm>
            <a:off x="5076190" y="2792095"/>
            <a:ext cx="1567180" cy="372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fontAlgn="base">
              <a:spcBef>
                <a:spcPct val="0"/>
              </a:spcBef>
              <a:spcAft>
                <a:spcPct val="0"/>
              </a:spcAft>
              <a:defRPr sz="1300">
                <a:solidFill>
                  <a:schemeClr val="tx2">
                    <a:lumMod val="75000"/>
                  </a:schemeClr>
                </a:solidFill>
                <a:latin typeface="微软雅黑" panose="020B0503020204020204" pitchFamily="34" charset="-122"/>
                <a:ea typeface="微软雅黑" panose="020B0503020204020204" pitchFamily="34" charset="-122"/>
                <a:cs typeface="+mj-cs"/>
              </a:defRPr>
            </a:lvl1pPr>
            <a:lvl2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dirty="0" smtClean="0">
                <a:solidFill>
                  <a:schemeClr val="bg1"/>
                </a:solidFill>
                <a:sym typeface="+mn-ea"/>
              </a:rPr>
              <a:t>推进心理课程建设</a:t>
            </a:r>
            <a:endParaRPr lang="zh-CN" altLang="en-US" dirty="0">
              <a:solidFill>
                <a:schemeClr val="bg1"/>
              </a:solidFill>
            </a:endParaRPr>
          </a:p>
        </p:txBody>
      </p:sp>
      <p:sp>
        <p:nvSpPr>
          <p:cNvPr id="54" name="椭圆 53"/>
          <p:cNvSpPr/>
          <p:nvPr/>
        </p:nvSpPr>
        <p:spPr>
          <a:xfrm>
            <a:off x="599217" y="1923680"/>
            <a:ext cx="1324879" cy="1324879"/>
          </a:xfrm>
          <a:prstGeom prst="ellipse">
            <a:avLst/>
          </a:prstGeom>
          <a:solidFill>
            <a:schemeClr val="bg2"/>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55" name="Freeform 103"/>
          <p:cNvSpPr>
            <a:spLocks noEditPoints="1"/>
          </p:cNvSpPr>
          <p:nvPr/>
        </p:nvSpPr>
        <p:spPr bwMode="auto">
          <a:xfrm>
            <a:off x="896384" y="2226466"/>
            <a:ext cx="730544" cy="719305"/>
          </a:xfrm>
          <a:custGeom>
            <a:avLst/>
            <a:gdLst>
              <a:gd name="T0" fmla="*/ 128 w 130"/>
              <a:gd name="T1" fmla="*/ 36 h 128"/>
              <a:gd name="T2" fmla="*/ 128 w 130"/>
              <a:gd name="T3" fmla="*/ 12 h 128"/>
              <a:gd name="T4" fmla="*/ 125 w 130"/>
              <a:gd name="T5" fmla="*/ 38 h 128"/>
              <a:gd name="T6" fmla="*/ 130 w 130"/>
              <a:gd name="T7" fmla="*/ 60 h 128"/>
              <a:gd name="T8" fmla="*/ 128 w 130"/>
              <a:gd name="T9" fmla="*/ 64 h 128"/>
              <a:gd name="T10" fmla="*/ 128 w 130"/>
              <a:gd name="T11" fmla="*/ 88 h 128"/>
              <a:gd name="T12" fmla="*/ 128 w 130"/>
              <a:gd name="T13" fmla="*/ 64 h 128"/>
              <a:gd name="T14" fmla="*/ 125 w 130"/>
              <a:gd name="T15" fmla="*/ 114 h 128"/>
              <a:gd name="T16" fmla="*/ 130 w 130"/>
              <a:gd name="T17" fmla="*/ 93 h 128"/>
              <a:gd name="T18" fmla="*/ 121 w 130"/>
              <a:gd name="T19" fmla="*/ 12 h 128"/>
              <a:gd name="T20" fmla="*/ 121 w 130"/>
              <a:gd name="T21" fmla="*/ 62 h 128"/>
              <a:gd name="T22" fmla="*/ 121 w 130"/>
              <a:gd name="T23" fmla="*/ 90 h 128"/>
              <a:gd name="T24" fmla="*/ 109 w 130"/>
              <a:gd name="T25" fmla="*/ 128 h 128"/>
              <a:gd name="T26" fmla="*/ 10 w 130"/>
              <a:gd name="T27" fmla="*/ 116 h 128"/>
              <a:gd name="T28" fmla="*/ 4 w 130"/>
              <a:gd name="T29" fmla="*/ 116 h 128"/>
              <a:gd name="T30" fmla="*/ 6 w 130"/>
              <a:gd name="T31" fmla="*/ 108 h 128"/>
              <a:gd name="T32" fmla="*/ 10 w 130"/>
              <a:gd name="T33" fmla="*/ 104 h 128"/>
              <a:gd name="T34" fmla="*/ 4 w 130"/>
              <a:gd name="T35" fmla="*/ 104 h 128"/>
              <a:gd name="T36" fmla="*/ 6 w 130"/>
              <a:gd name="T37" fmla="*/ 95 h 128"/>
              <a:gd name="T38" fmla="*/ 10 w 130"/>
              <a:gd name="T39" fmla="*/ 91 h 128"/>
              <a:gd name="T40" fmla="*/ 4 w 130"/>
              <a:gd name="T41" fmla="*/ 91 h 128"/>
              <a:gd name="T42" fmla="*/ 6 w 130"/>
              <a:gd name="T43" fmla="*/ 83 h 128"/>
              <a:gd name="T44" fmla="*/ 10 w 130"/>
              <a:gd name="T45" fmla="*/ 49 h 128"/>
              <a:gd name="T46" fmla="*/ 4 w 130"/>
              <a:gd name="T47" fmla="*/ 49 h 128"/>
              <a:gd name="T48" fmla="*/ 6 w 130"/>
              <a:gd name="T49" fmla="*/ 41 h 128"/>
              <a:gd name="T50" fmla="*/ 10 w 130"/>
              <a:gd name="T51" fmla="*/ 36 h 128"/>
              <a:gd name="T52" fmla="*/ 4 w 130"/>
              <a:gd name="T53" fmla="*/ 36 h 128"/>
              <a:gd name="T54" fmla="*/ 6 w 130"/>
              <a:gd name="T55" fmla="*/ 28 h 128"/>
              <a:gd name="T56" fmla="*/ 10 w 130"/>
              <a:gd name="T57" fmla="*/ 24 h 128"/>
              <a:gd name="T58" fmla="*/ 4 w 130"/>
              <a:gd name="T59" fmla="*/ 24 h 128"/>
              <a:gd name="T60" fmla="*/ 6 w 130"/>
              <a:gd name="T61" fmla="*/ 15 h 128"/>
              <a:gd name="T62" fmla="*/ 10 w 130"/>
              <a:gd name="T63" fmla="*/ 12 h 128"/>
              <a:gd name="T64" fmla="*/ 121 w 130"/>
              <a:gd name="T65" fmla="*/ 12 h 128"/>
              <a:gd name="T66" fmla="*/ 13 w 130"/>
              <a:gd name="T67" fmla="*/ 107 h 128"/>
              <a:gd name="T68" fmla="*/ 17 w 130"/>
              <a:gd name="T69" fmla="*/ 112 h 128"/>
              <a:gd name="T70" fmla="*/ 13 w 130"/>
              <a:gd name="T71" fmla="*/ 117 h 128"/>
              <a:gd name="T72" fmla="*/ 21 w 130"/>
              <a:gd name="T73" fmla="*/ 108 h 128"/>
              <a:gd name="T74" fmla="*/ 13 w 130"/>
              <a:gd name="T75" fmla="*/ 94 h 128"/>
              <a:gd name="T76" fmla="*/ 17 w 130"/>
              <a:gd name="T77" fmla="*/ 99 h 128"/>
              <a:gd name="T78" fmla="*/ 13 w 130"/>
              <a:gd name="T79" fmla="*/ 105 h 128"/>
              <a:gd name="T80" fmla="*/ 21 w 130"/>
              <a:gd name="T81" fmla="*/ 96 h 128"/>
              <a:gd name="T82" fmla="*/ 13 w 130"/>
              <a:gd name="T83" fmla="*/ 82 h 128"/>
              <a:gd name="T84" fmla="*/ 17 w 130"/>
              <a:gd name="T85" fmla="*/ 87 h 128"/>
              <a:gd name="T86" fmla="*/ 13 w 130"/>
              <a:gd name="T87" fmla="*/ 92 h 128"/>
              <a:gd name="T88" fmla="*/ 21 w 130"/>
              <a:gd name="T89" fmla="*/ 83 h 128"/>
              <a:gd name="T90" fmla="*/ 13 w 130"/>
              <a:gd name="T91" fmla="*/ 40 h 128"/>
              <a:gd name="T92" fmla="*/ 17 w 130"/>
              <a:gd name="T93" fmla="*/ 45 h 128"/>
              <a:gd name="T94" fmla="*/ 13 w 130"/>
              <a:gd name="T95" fmla="*/ 50 h 128"/>
              <a:gd name="T96" fmla="*/ 21 w 130"/>
              <a:gd name="T97" fmla="*/ 41 h 128"/>
              <a:gd name="T98" fmla="*/ 13 w 130"/>
              <a:gd name="T99" fmla="*/ 27 h 128"/>
              <a:gd name="T100" fmla="*/ 17 w 130"/>
              <a:gd name="T101" fmla="*/ 32 h 128"/>
              <a:gd name="T102" fmla="*/ 13 w 130"/>
              <a:gd name="T103" fmla="*/ 37 h 128"/>
              <a:gd name="T104" fmla="*/ 21 w 130"/>
              <a:gd name="T105" fmla="*/ 28 h 128"/>
              <a:gd name="T106" fmla="*/ 13 w 130"/>
              <a:gd name="T107" fmla="*/ 14 h 128"/>
              <a:gd name="T108" fmla="*/ 17 w 130"/>
              <a:gd name="T109" fmla="*/ 19 h 128"/>
              <a:gd name="T110" fmla="*/ 13 w 130"/>
              <a:gd name="T111" fmla="*/ 24 h 128"/>
              <a:gd name="T112" fmla="*/ 21 w 130"/>
              <a:gd name="T113" fmla="*/ 15 h 128"/>
              <a:gd name="T114" fmla="*/ 48 w 130"/>
              <a:gd name="T115" fmla="*/ 19 h 128"/>
              <a:gd name="T116" fmla="*/ 89 w 130"/>
              <a:gd name="T11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0" h="128">
                <a:moveTo>
                  <a:pt x="130" y="15"/>
                </a:moveTo>
                <a:cubicBezTo>
                  <a:pt x="130" y="34"/>
                  <a:pt x="130" y="34"/>
                  <a:pt x="130" y="34"/>
                </a:cubicBezTo>
                <a:cubicBezTo>
                  <a:pt x="130" y="35"/>
                  <a:pt x="129" y="36"/>
                  <a:pt x="128" y="36"/>
                </a:cubicBezTo>
                <a:cubicBezTo>
                  <a:pt x="125" y="36"/>
                  <a:pt x="125" y="36"/>
                  <a:pt x="125" y="36"/>
                </a:cubicBezTo>
                <a:cubicBezTo>
                  <a:pt x="125" y="12"/>
                  <a:pt x="125" y="12"/>
                  <a:pt x="125" y="12"/>
                </a:cubicBezTo>
                <a:cubicBezTo>
                  <a:pt x="128" y="12"/>
                  <a:pt x="128" y="12"/>
                  <a:pt x="128" y="12"/>
                </a:cubicBezTo>
                <a:cubicBezTo>
                  <a:pt x="129" y="12"/>
                  <a:pt x="130" y="13"/>
                  <a:pt x="130" y="15"/>
                </a:cubicBezTo>
                <a:close/>
                <a:moveTo>
                  <a:pt x="128" y="38"/>
                </a:moveTo>
                <a:cubicBezTo>
                  <a:pt x="125" y="38"/>
                  <a:pt x="125" y="38"/>
                  <a:pt x="125" y="38"/>
                </a:cubicBezTo>
                <a:cubicBezTo>
                  <a:pt x="125" y="62"/>
                  <a:pt x="125" y="62"/>
                  <a:pt x="125" y="62"/>
                </a:cubicBezTo>
                <a:cubicBezTo>
                  <a:pt x="128" y="62"/>
                  <a:pt x="128" y="62"/>
                  <a:pt x="128" y="62"/>
                </a:cubicBezTo>
                <a:cubicBezTo>
                  <a:pt x="129" y="62"/>
                  <a:pt x="130" y="61"/>
                  <a:pt x="130" y="60"/>
                </a:cubicBezTo>
                <a:cubicBezTo>
                  <a:pt x="130" y="41"/>
                  <a:pt x="130" y="41"/>
                  <a:pt x="130" y="41"/>
                </a:cubicBezTo>
                <a:cubicBezTo>
                  <a:pt x="130" y="39"/>
                  <a:pt x="129" y="38"/>
                  <a:pt x="128" y="38"/>
                </a:cubicBezTo>
                <a:close/>
                <a:moveTo>
                  <a:pt x="128" y="64"/>
                </a:moveTo>
                <a:cubicBezTo>
                  <a:pt x="125" y="64"/>
                  <a:pt x="125" y="64"/>
                  <a:pt x="125" y="64"/>
                </a:cubicBezTo>
                <a:cubicBezTo>
                  <a:pt x="125" y="88"/>
                  <a:pt x="125" y="88"/>
                  <a:pt x="125" y="88"/>
                </a:cubicBezTo>
                <a:cubicBezTo>
                  <a:pt x="128" y="88"/>
                  <a:pt x="128" y="88"/>
                  <a:pt x="128" y="88"/>
                </a:cubicBezTo>
                <a:cubicBezTo>
                  <a:pt x="129" y="88"/>
                  <a:pt x="130" y="87"/>
                  <a:pt x="130" y="86"/>
                </a:cubicBezTo>
                <a:cubicBezTo>
                  <a:pt x="130" y="67"/>
                  <a:pt x="130" y="67"/>
                  <a:pt x="130" y="67"/>
                </a:cubicBezTo>
                <a:cubicBezTo>
                  <a:pt x="130" y="65"/>
                  <a:pt x="129" y="64"/>
                  <a:pt x="128" y="64"/>
                </a:cubicBezTo>
                <a:close/>
                <a:moveTo>
                  <a:pt x="128" y="90"/>
                </a:moveTo>
                <a:cubicBezTo>
                  <a:pt x="125" y="90"/>
                  <a:pt x="125" y="90"/>
                  <a:pt x="125" y="90"/>
                </a:cubicBezTo>
                <a:cubicBezTo>
                  <a:pt x="125" y="114"/>
                  <a:pt x="125" y="114"/>
                  <a:pt x="125" y="114"/>
                </a:cubicBezTo>
                <a:cubicBezTo>
                  <a:pt x="128" y="114"/>
                  <a:pt x="128" y="114"/>
                  <a:pt x="128" y="114"/>
                </a:cubicBezTo>
                <a:cubicBezTo>
                  <a:pt x="129" y="114"/>
                  <a:pt x="130" y="113"/>
                  <a:pt x="130" y="112"/>
                </a:cubicBezTo>
                <a:cubicBezTo>
                  <a:pt x="130" y="93"/>
                  <a:pt x="130" y="93"/>
                  <a:pt x="130" y="93"/>
                </a:cubicBezTo>
                <a:cubicBezTo>
                  <a:pt x="130" y="91"/>
                  <a:pt x="129" y="90"/>
                  <a:pt x="128" y="90"/>
                </a:cubicBezTo>
                <a:close/>
                <a:moveTo>
                  <a:pt x="121" y="12"/>
                </a:moveTo>
                <a:cubicBezTo>
                  <a:pt x="121" y="12"/>
                  <a:pt x="121" y="12"/>
                  <a:pt x="121" y="12"/>
                </a:cubicBezTo>
                <a:cubicBezTo>
                  <a:pt x="121" y="36"/>
                  <a:pt x="121" y="36"/>
                  <a:pt x="121" y="36"/>
                </a:cubicBezTo>
                <a:cubicBezTo>
                  <a:pt x="121" y="38"/>
                  <a:pt x="121" y="38"/>
                  <a:pt x="121" y="38"/>
                </a:cubicBezTo>
                <a:cubicBezTo>
                  <a:pt x="121" y="62"/>
                  <a:pt x="121" y="62"/>
                  <a:pt x="121" y="62"/>
                </a:cubicBezTo>
                <a:cubicBezTo>
                  <a:pt x="121" y="64"/>
                  <a:pt x="121" y="64"/>
                  <a:pt x="121" y="64"/>
                </a:cubicBezTo>
                <a:cubicBezTo>
                  <a:pt x="121" y="88"/>
                  <a:pt x="121" y="88"/>
                  <a:pt x="121" y="88"/>
                </a:cubicBezTo>
                <a:cubicBezTo>
                  <a:pt x="121" y="90"/>
                  <a:pt x="121" y="90"/>
                  <a:pt x="121" y="90"/>
                </a:cubicBezTo>
                <a:cubicBezTo>
                  <a:pt x="121" y="114"/>
                  <a:pt x="121" y="114"/>
                  <a:pt x="121" y="114"/>
                </a:cubicBezTo>
                <a:cubicBezTo>
                  <a:pt x="121" y="117"/>
                  <a:pt x="121" y="117"/>
                  <a:pt x="121" y="117"/>
                </a:cubicBezTo>
                <a:cubicBezTo>
                  <a:pt x="121" y="123"/>
                  <a:pt x="115" y="128"/>
                  <a:pt x="109" y="128"/>
                </a:cubicBezTo>
                <a:cubicBezTo>
                  <a:pt x="22" y="128"/>
                  <a:pt x="22" y="128"/>
                  <a:pt x="22" y="128"/>
                </a:cubicBezTo>
                <a:cubicBezTo>
                  <a:pt x="15" y="128"/>
                  <a:pt x="10" y="123"/>
                  <a:pt x="10" y="117"/>
                </a:cubicBezTo>
                <a:cubicBezTo>
                  <a:pt x="10" y="116"/>
                  <a:pt x="10" y="116"/>
                  <a:pt x="10" y="116"/>
                </a:cubicBezTo>
                <a:cubicBezTo>
                  <a:pt x="8" y="116"/>
                  <a:pt x="8" y="116"/>
                  <a:pt x="8" y="116"/>
                </a:cubicBezTo>
                <a:cubicBezTo>
                  <a:pt x="6" y="116"/>
                  <a:pt x="6" y="116"/>
                  <a:pt x="6" y="116"/>
                </a:cubicBezTo>
                <a:cubicBezTo>
                  <a:pt x="4" y="116"/>
                  <a:pt x="4" y="116"/>
                  <a:pt x="4" y="116"/>
                </a:cubicBezTo>
                <a:cubicBezTo>
                  <a:pt x="2" y="116"/>
                  <a:pt x="0" y="115"/>
                  <a:pt x="0" y="112"/>
                </a:cubicBezTo>
                <a:cubicBezTo>
                  <a:pt x="0" y="110"/>
                  <a:pt x="2" y="108"/>
                  <a:pt x="4" y="108"/>
                </a:cubicBezTo>
                <a:cubicBezTo>
                  <a:pt x="6" y="108"/>
                  <a:pt x="6" y="108"/>
                  <a:pt x="6" y="108"/>
                </a:cubicBezTo>
                <a:cubicBezTo>
                  <a:pt x="8" y="108"/>
                  <a:pt x="8" y="108"/>
                  <a:pt x="8" y="108"/>
                </a:cubicBezTo>
                <a:cubicBezTo>
                  <a:pt x="10" y="108"/>
                  <a:pt x="10" y="108"/>
                  <a:pt x="10" y="108"/>
                </a:cubicBezTo>
                <a:cubicBezTo>
                  <a:pt x="10" y="104"/>
                  <a:pt x="10" y="104"/>
                  <a:pt x="10" y="104"/>
                </a:cubicBezTo>
                <a:cubicBezTo>
                  <a:pt x="8" y="104"/>
                  <a:pt x="8" y="104"/>
                  <a:pt x="8" y="104"/>
                </a:cubicBezTo>
                <a:cubicBezTo>
                  <a:pt x="6" y="104"/>
                  <a:pt x="6" y="104"/>
                  <a:pt x="6" y="104"/>
                </a:cubicBezTo>
                <a:cubicBezTo>
                  <a:pt x="4" y="104"/>
                  <a:pt x="4" y="104"/>
                  <a:pt x="4" y="104"/>
                </a:cubicBezTo>
                <a:cubicBezTo>
                  <a:pt x="2" y="104"/>
                  <a:pt x="0" y="102"/>
                  <a:pt x="0" y="99"/>
                </a:cubicBezTo>
                <a:cubicBezTo>
                  <a:pt x="0" y="97"/>
                  <a:pt x="2" y="95"/>
                  <a:pt x="4" y="95"/>
                </a:cubicBezTo>
                <a:cubicBezTo>
                  <a:pt x="6" y="95"/>
                  <a:pt x="6" y="95"/>
                  <a:pt x="6" y="95"/>
                </a:cubicBezTo>
                <a:cubicBezTo>
                  <a:pt x="8" y="95"/>
                  <a:pt x="8" y="95"/>
                  <a:pt x="8" y="95"/>
                </a:cubicBezTo>
                <a:cubicBezTo>
                  <a:pt x="10" y="95"/>
                  <a:pt x="10" y="95"/>
                  <a:pt x="10" y="95"/>
                </a:cubicBezTo>
                <a:cubicBezTo>
                  <a:pt x="10" y="91"/>
                  <a:pt x="10" y="91"/>
                  <a:pt x="10" y="91"/>
                </a:cubicBezTo>
                <a:cubicBezTo>
                  <a:pt x="8" y="91"/>
                  <a:pt x="8" y="91"/>
                  <a:pt x="8" y="91"/>
                </a:cubicBezTo>
                <a:cubicBezTo>
                  <a:pt x="6" y="91"/>
                  <a:pt x="6" y="91"/>
                  <a:pt x="6" y="91"/>
                </a:cubicBezTo>
                <a:cubicBezTo>
                  <a:pt x="4" y="91"/>
                  <a:pt x="4" y="91"/>
                  <a:pt x="4" y="91"/>
                </a:cubicBezTo>
                <a:cubicBezTo>
                  <a:pt x="2" y="91"/>
                  <a:pt x="0" y="89"/>
                  <a:pt x="0" y="87"/>
                </a:cubicBezTo>
                <a:cubicBezTo>
                  <a:pt x="0" y="84"/>
                  <a:pt x="2" y="83"/>
                  <a:pt x="4" y="83"/>
                </a:cubicBezTo>
                <a:cubicBezTo>
                  <a:pt x="6" y="83"/>
                  <a:pt x="6" y="83"/>
                  <a:pt x="6" y="83"/>
                </a:cubicBezTo>
                <a:cubicBezTo>
                  <a:pt x="8" y="83"/>
                  <a:pt x="8" y="83"/>
                  <a:pt x="8" y="83"/>
                </a:cubicBezTo>
                <a:cubicBezTo>
                  <a:pt x="10" y="83"/>
                  <a:pt x="10" y="83"/>
                  <a:pt x="10" y="83"/>
                </a:cubicBezTo>
                <a:cubicBezTo>
                  <a:pt x="10" y="49"/>
                  <a:pt x="10" y="49"/>
                  <a:pt x="10" y="49"/>
                </a:cubicBezTo>
                <a:cubicBezTo>
                  <a:pt x="8" y="49"/>
                  <a:pt x="8" y="49"/>
                  <a:pt x="8" y="49"/>
                </a:cubicBezTo>
                <a:cubicBezTo>
                  <a:pt x="6" y="49"/>
                  <a:pt x="6" y="49"/>
                  <a:pt x="6" y="49"/>
                </a:cubicBezTo>
                <a:cubicBezTo>
                  <a:pt x="4" y="49"/>
                  <a:pt x="4" y="49"/>
                  <a:pt x="4" y="49"/>
                </a:cubicBezTo>
                <a:cubicBezTo>
                  <a:pt x="2" y="49"/>
                  <a:pt x="0" y="47"/>
                  <a:pt x="0" y="45"/>
                </a:cubicBezTo>
                <a:cubicBezTo>
                  <a:pt x="0" y="43"/>
                  <a:pt x="2" y="41"/>
                  <a:pt x="4" y="41"/>
                </a:cubicBezTo>
                <a:cubicBezTo>
                  <a:pt x="6" y="41"/>
                  <a:pt x="6" y="41"/>
                  <a:pt x="6" y="41"/>
                </a:cubicBezTo>
                <a:cubicBezTo>
                  <a:pt x="8" y="41"/>
                  <a:pt x="8" y="41"/>
                  <a:pt x="8" y="41"/>
                </a:cubicBezTo>
                <a:cubicBezTo>
                  <a:pt x="10" y="41"/>
                  <a:pt x="10" y="41"/>
                  <a:pt x="10" y="41"/>
                </a:cubicBezTo>
                <a:cubicBezTo>
                  <a:pt x="10" y="36"/>
                  <a:pt x="10" y="36"/>
                  <a:pt x="10" y="36"/>
                </a:cubicBezTo>
                <a:cubicBezTo>
                  <a:pt x="8" y="36"/>
                  <a:pt x="8" y="36"/>
                  <a:pt x="8" y="36"/>
                </a:cubicBezTo>
                <a:cubicBezTo>
                  <a:pt x="6" y="36"/>
                  <a:pt x="6" y="36"/>
                  <a:pt x="6" y="36"/>
                </a:cubicBezTo>
                <a:cubicBezTo>
                  <a:pt x="4" y="36"/>
                  <a:pt x="4" y="36"/>
                  <a:pt x="4" y="36"/>
                </a:cubicBezTo>
                <a:cubicBezTo>
                  <a:pt x="2" y="36"/>
                  <a:pt x="0" y="34"/>
                  <a:pt x="0" y="32"/>
                </a:cubicBezTo>
                <a:cubicBezTo>
                  <a:pt x="0" y="30"/>
                  <a:pt x="2" y="28"/>
                  <a:pt x="4" y="28"/>
                </a:cubicBezTo>
                <a:cubicBezTo>
                  <a:pt x="6" y="28"/>
                  <a:pt x="6" y="28"/>
                  <a:pt x="6" y="28"/>
                </a:cubicBezTo>
                <a:cubicBezTo>
                  <a:pt x="8" y="28"/>
                  <a:pt x="8" y="28"/>
                  <a:pt x="8" y="28"/>
                </a:cubicBezTo>
                <a:cubicBezTo>
                  <a:pt x="10" y="28"/>
                  <a:pt x="10" y="28"/>
                  <a:pt x="10" y="28"/>
                </a:cubicBezTo>
                <a:cubicBezTo>
                  <a:pt x="10" y="24"/>
                  <a:pt x="10" y="24"/>
                  <a:pt x="10" y="24"/>
                </a:cubicBezTo>
                <a:cubicBezTo>
                  <a:pt x="8" y="24"/>
                  <a:pt x="8" y="24"/>
                  <a:pt x="8" y="24"/>
                </a:cubicBezTo>
                <a:cubicBezTo>
                  <a:pt x="6" y="24"/>
                  <a:pt x="6" y="24"/>
                  <a:pt x="6" y="24"/>
                </a:cubicBezTo>
                <a:cubicBezTo>
                  <a:pt x="4" y="24"/>
                  <a:pt x="4" y="24"/>
                  <a:pt x="4" y="24"/>
                </a:cubicBezTo>
                <a:cubicBezTo>
                  <a:pt x="2" y="24"/>
                  <a:pt x="0" y="22"/>
                  <a:pt x="0" y="19"/>
                </a:cubicBezTo>
                <a:cubicBezTo>
                  <a:pt x="0" y="17"/>
                  <a:pt x="2" y="15"/>
                  <a:pt x="4" y="15"/>
                </a:cubicBezTo>
                <a:cubicBezTo>
                  <a:pt x="6" y="15"/>
                  <a:pt x="6" y="15"/>
                  <a:pt x="6" y="15"/>
                </a:cubicBezTo>
                <a:cubicBezTo>
                  <a:pt x="8" y="15"/>
                  <a:pt x="8" y="15"/>
                  <a:pt x="8" y="15"/>
                </a:cubicBezTo>
                <a:cubicBezTo>
                  <a:pt x="10" y="15"/>
                  <a:pt x="10" y="15"/>
                  <a:pt x="10" y="15"/>
                </a:cubicBezTo>
                <a:cubicBezTo>
                  <a:pt x="10" y="12"/>
                  <a:pt x="10" y="12"/>
                  <a:pt x="10" y="12"/>
                </a:cubicBezTo>
                <a:cubicBezTo>
                  <a:pt x="10" y="6"/>
                  <a:pt x="15" y="0"/>
                  <a:pt x="22" y="0"/>
                </a:cubicBezTo>
                <a:cubicBezTo>
                  <a:pt x="109" y="0"/>
                  <a:pt x="109" y="0"/>
                  <a:pt x="109" y="0"/>
                </a:cubicBezTo>
                <a:cubicBezTo>
                  <a:pt x="115" y="0"/>
                  <a:pt x="121" y="6"/>
                  <a:pt x="121" y="12"/>
                </a:cubicBezTo>
                <a:close/>
                <a:moveTo>
                  <a:pt x="21" y="108"/>
                </a:moveTo>
                <a:cubicBezTo>
                  <a:pt x="21" y="108"/>
                  <a:pt x="20" y="107"/>
                  <a:pt x="20" y="107"/>
                </a:cubicBezTo>
                <a:cubicBezTo>
                  <a:pt x="13" y="107"/>
                  <a:pt x="13" y="107"/>
                  <a:pt x="13" y="107"/>
                </a:cubicBezTo>
                <a:cubicBezTo>
                  <a:pt x="13" y="107"/>
                  <a:pt x="12" y="108"/>
                  <a:pt x="12" y="108"/>
                </a:cubicBezTo>
                <a:cubicBezTo>
                  <a:pt x="13" y="108"/>
                  <a:pt x="13" y="108"/>
                  <a:pt x="13" y="108"/>
                </a:cubicBezTo>
                <a:cubicBezTo>
                  <a:pt x="15" y="108"/>
                  <a:pt x="17" y="110"/>
                  <a:pt x="17" y="112"/>
                </a:cubicBezTo>
                <a:cubicBezTo>
                  <a:pt x="17" y="115"/>
                  <a:pt x="15" y="116"/>
                  <a:pt x="13" y="116"/>
                </a:cubicBezTo>
                <a:cubicBezTo>
                  <a:pt x="12" y="116"/>
                  <a:pt x="12" y="116"/>
                  <a:pt x="12" y="116"/>
                </a:cubicBezTo>
                <a:cubicBezTo>
                  <a:pt x="12" y="117"/>
                  <a:pt x="13" y="117"/>
                  <a:pt x="13" y="117"/>
                </a:cubicBezTo>
                <a:cubicBezTo>
                  <a:pt x="20" y="117"/>
                  <a:pt x="20" y="117"/>
                  <a:pt x="20" y="117"/>
                </a:cubicBezTo>
                <a:cubicBezTo>
                  <a:pt x="20" y="117"/>
                  <a:pt x="21" y="117"/>
                  <a:pt x="21" y="116"/>
                </a:cubicBezTo>
                <a:lnTo>
                  <a:pt x="21" y="108"/>
                </a:lnTo>
                <a:close/>
                <a:moveTo>
                  <a:pt x="21" y="96"/>
                </a:moveTo>
                <a:cubicBezTo>
                  <a:pt x="21" y="95"/>
                  <a:pt x="20" y="94"/>
                  <a:pt x="20" y="94"/>
                </a:cubicBezTo>
                <a:cubicBezTo>
                  <a:pt x="13" y="94"/>
                  <a:pt x="13" y="94"/>
                  <a:pt x="13" y="94"/>
                </a:cubicBezTo>
                <a:cubicBezTo>
                  <a:pt x="13" y="94"/>
                  <a:pt x="12" y="95"/>
                  <a:pt x="12" y="95"/>
                </a:cubicBezTo>
                <a:cubicBezTo>
                  <a:pt x="13" y="95"/>
                  <a:pt x="13" y="95"/>
                  <a:pt x="13" y="95"/>
                </a:cubicBezTo>
                <a:cubicBezTo>
                  <a:pt x="15" y="95"/>
                  <a:pt x="17" y="97"/>
                  <a:pt x="17" y="99"/>
                </a:cubicBezTo>
                <a:cubicBezTo>
                  <a:pt x="17" y="102"/>
                  <a:pt x="15" y="104"/>
                  <a:pt x="13" y="104"/>
                </a:cubicBezTo>
                <a:cubicBezTo>
                  <a:pt x="12" y="104"/>
                  <a:pt x="12" y="104"/>
                  <a:pt x="12" y="104"/>
                </a:cubicBezTo>
                <a:cubicBezTo>
                  <a:pt x="12" y="104"/>
                  <a:pt x="13" y="105"/>
                  <a:pt x="13" y="105"/>
                </a:cubicBezTo>
                <a:cubicBezTo>
                  <a:pt x="20" y="105"/>
                  <a:pt x="20" y="105"/>
                  <a:pt x="20" y="105"/>
                </a:cubicBezTo>
                <a:cubicBezTo>
                  <a:pt x="20" y="105"/>
                  <a:pt x="21" y="104"/>
                  <a:pt x="21" y="104"/>
                </a:cubicBezTo>
                <a:lnTo>
                  <a:pt x="21" y="96"/>
                </a:lnTo>
                <a:close/>
                <a:moveTo>
                  <a:pt x="21" y="83"/>
                </a:moveTo>
                <a:cubicBezTo>
                  <a:pt x="21" y="82"/>
                  <a:pt x="20" y="82"/>
                  <a:pt x="20" y="82"/>
                </a:cubicBezTo>
                <a:cubicBezTo>
                  <a:pt x="13" y="82"/>
                  <a:pt x="13" y="82"/>
                  <a:pt x="13" y="82"/>
                </a:cubicBezTo>
                <a:cubicBezTo>
                  <a:pt x="13" y="82"/>
                  <a:pt x="12" y="82"/>
                  <a:pt x="12" y="83"/>
                </a:cubicBezTo>
                <a:cubicBezTo>
                  <a:pt x="13" y="83"/>
                  <a:pt x="13" y="83"/>
                  <a:pt x="13" y="83"/>
                </a:cubicBezTo>
                <a:cubicBezTo>
                  <a:pt x="15" y="83"/>
                  <a:pt x="17" y="84"/>
                  <a:pt x="17" y="87"/>
                </a:cubicBezTo>
                <a:cubicBezTo>
                  <a:pt x="17" y="89"/>
                  <a:pt x="15" y="91"/>
                  <a:pt x="13" y="91"/>
                </a:cubicBezTo>
                <a:cubicBezTo>
                  <a:pt x="12" y="91"/>
                  <a:pt x="12" y="91"/>
                  <a:pt x="12" y="91"/>
                </a:cubicBezTo>
                <a:cubicBezTo>
                  <a:pt x="12" y="91"/>
                  <a:pt x="13" y="92"/>
                  <a:pt x="13" y="92"/>
                </a:cubicBezTo>
                <a:cubicBezTo>
                  <a:pt x="20" y="92"/>
                  <a:pt x="20" y="92"/>
                  <a:pt x="20" y="92"/>
                </a:cubicBezTo>
                <a:cubicBezTo>
                  <a:pt x="20" y="92"/>
                  <a:pt x="21" y="91"/>
                  <a:pt x="21" y="91"/>
                </a:cubicBezTo>
                <a:lnTo>
                  <a:pt x="21" y="83"/>
                </a:lnTo>
                <a:close/>
                <a:moveTo>
                  <a:pt x="21" y="41"/>
                </a:moveTo>
                <a:cubicBezTo>
                  <a:pt x="21" y="40"/>
                  <a:pt x="20" y="40"/>
                  <a:pt x="20" y="40"/>
                </a:cubicBezTo>
                <a:cubicBezTo>
                  <a:pt x="13" y="40"/>
                  <a:pt x="13" y="40"/>
                  <a:pt x="13" y="40"/>
                </a:cubicBezTo>
                <a:cubicBezTo>
                  <a:pt x="13" y="40"/>
                  <a:pt x="12" y="40"/>
                  <a:pt x="12" y="41"/>
                </a:cubicBezTo>
                <a:cubicBezTo>
                  <a:pt x="13" y="41"/>
                  <a:pt x="13" y="41"/>
                  <a:pt x="13" y="41"/>
                </a:cubicBezTo>
                <a:cubicBezTo>
                  <a:pt x="15" y="41"/>
                  <a:pt x="17" y="43"/>
                  <a:pt x="17" y="45"/>
                </a:cubicBezTo>
                <a:cubicBezTo>
                  <a:pt x="17" y="47"/>
                  <a:pt x="15" y="49"/>
                  <a:pt x="13" y="49"/>
                </a:cubicBezTo>
                <a:cubicBezTo>
                  <a:pt x="12" y="49"/>
                  <a:pt x="12" y="49"/>
                  <a:pt x="12" y="49"/>
                </a:cubicBezTo>
                <a:cubicBezTo>
                  <a:pt x="12" y="50"/>
                  <a:pt x="13" y="50"/>
                  <a:pt x="13" y="50"/>
                </a:cubicBezTo>
                <a:cubicBezTo>
                  <a:pt x="20" y="50"/>
                  <a:pt x="20" y="50"/>
                  <a:pt x="20" y="50"/>
                </a:cubicBezTo>
                <a:cubicBezTo>
                  <a:pt x="20" y="50"/>
                  <a:pt x="21" y="50"/>
                  <a:pt x="21" y="49"/>
                </a:cubicBezTo>
                <a:lnTo>
                  <a:pt x="21" y="41"/>
                </a:lnTo>
                <a:close/>
                <a:moveTo>
                  <a:pt x="21" y="28"/>
                </a:moveTo>
                <a:cubicBezTo>
                  <a:pt x="21" y="28"/>
                  <a:pt x="20" y="27"/>
                  <a:pt x="20" y="27"/>
                </a:cubicBezTo>
                <a:cubicBezTo>
                  <a:pt x="13" y="27"/>
                  <a:pt x="13" y="27"/>
                  <a:pt x="13" y="27"/>
                </a:cubicBezTo>
                <a:cubicBezTo>
                  <a:pt x="13" y="27"/>
                  <a:pt x="12" y="28"/>
                  <a:pt x="12" y="28"/>
                </a:cubicBezTo>
                <a:cubicBezTo>
                  <a:pt x="13" y="28"/>
                  <a:pt x="13" y="28"/>
                  <a:pt x="13" y="28"/>
                </a:cubicBezTo>
                <a:cubicBezTo>
                  <a:pt x="15" y="28"/>
                  <a:pt x="17" y="30"/>
                  <a:pt x="17" y="32"/>
                </a:cubicBezTo>
                <a:cubicBezTo>
                  <a:pt x="17" y="34"/>
                  <a:pt x="15" y="36"/>
                  <a:pt x="13" y="36"/>
                </a:cubicBezTo>
                <a:cubicBezTo>
                  <a:pt x="12" y="36"/>
                  <a:pt x="12" y="36"/>
                  <a:pt x="12" y="36"/>
                </a:cubicBezTo>
                <a:cubicBezTo>
                  <a:pt x="12" y="37"/>
                  <a:pt x="13" y="37"/>
                  <a:pt x="13" y="37"/>
                </a:cubicBezTo>
                <a:cubicBezTo>
                  <a:pt x="20" y="37"/>
                  <a:pt x="20" y="37"/>
                  <a:pt x="20" y="37"/>
                </a:cubicBezTo>
                <a:cubicBezTo>
                  <a:pt x="20" y="37"/>
                  <a:pt x="21" y="37"/>
                  <a:pt x="21" y="36"/>
                </a:cubicBezTo>
                <a:lnTo>
                  <a:pt x="21" y="28"/>
                </a:lnTo>
                <a:close/>
                <a:moveTo>
                  <a:pt x="21" y="15"/>
                </a:moveTo>
                <a:cubicBezTo>
                  <a:pt x="21" y="15"/>
                  <a:pt x="20" y="14"/>
                  <a:pt x="20" y="14"/>
                </a:cubicBezTo>
                <a:cubicBezTo>
                  <a:pt x="13" y="14"/>
                  <a:pt x="13" y="14"/>
                  <a:pt x="13" y="14"/>
                </a:cubicBezTo>
                <a:cubicBezTo>
                  <a:pt x="13" y="14"/>
                  <a:pt x="12" y="15"/>
                  <a:pt x="12" y="15"/>
                </a:cubicBezTo>
                <a:cubicBezTo>
                  <a:pt x="13" y="15"/>
                  <a:pt x="13" y="15"/>
                  <a:pt x="13" y="15"/>
                </a:cubicBezTo>
                <a:cubicBezTo>
                  <a:pt x="15" y="15"/>
                  <a:pt x="17" y="17"/>
                  <a:pt x="17" y="19"/>
                </a:cubicBezTo>
                <a:cubicBezTo>
                  <a:pt x="17" y="22"/>
                  <a:pt x="15" y="24"/>
                  <a:pt x="13" y="24"/>
                </a:cubicBezTo>
                <a:cubicBezTo>
                  <a:pt x="12" y="24"/>
                  <a:pt x="12" y="24"/>
                  <a:pt x="12" y="24"/>
                </a:cubicBezTo>
                <a:cubicBezTo>
                  <a:pt x="12" y="24"/>
                  <a:pt x="13" y="24"/>
                  <a:pt x="13" y="24"/>
                </a:cubicBezTo>
                <a:cubicBezTo>
                  <a:pt x="20" y="24"/>
                  <a:pt x="20" y="24"/>
                  <a:pt x="20" y="24"/>
                </a:cubicBezTo>
                <a:cubicBezTo>
                  <a:pt x="20" y="24"/>
                  <a:pt x="21" y="24"/>
                  <a:pt x="21" y="23"/>
                </a:cubicBezTo>
                <a:lnTo>
                  <a:pt x="21" y="15"/>
                </a:lnTo>
                <a:close/>
                <a:moveTo>
                  <a:pt x="102" y="32"/>
                </a:moveTo>
                <a:cubicBezTo>
                  <a:pt x="102" y="25"/>
                  <a:pt x="96" y="19"/>
                  <a:pt x="89" y="19"/>
                </a:cubicBezTo>
                <a:cubicBezTo>
                  <a:pt x="48" y="19"/>
                  <a:pt x="48" y="19"/>
                  <a:pt x="48" y="19"/>
                </a:cubicBezTo>
                <a:cubicBezTo>
                  <a:pt x="41" y="19"/>
                  <a:pt x="36" y="25"/>
                  <a:pt x="36" y="32"/>
                </a:cubicBezTo>
                <a:cubicBezTo>
                  <a:pt x="36" y="39"/>
                  <a:pt x="41" y="44"/>
                  <a:pt x="48" y="44"/>
                </a:cubicBezTo>
                <a:cubicBezTo>
                  <a:pt x="89" y="44"/>
                  <a:pt x="89" y="44"/>
                  <a:pt x="89" y="44"/>
                </a:cubicBezTo>
                <a:cubicBezTo>
                  <a:pt x="96" y="44"/>
                  <a:pt x="102" y="39"/>
                  <a:pt x="10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六边形 16"/>
          <p:cNvSpPr/>
          <p:nvPr/>
        </p:nvSpPr>
        <p:spPr>
          <a:xfrm rot="5400000">
            <a:off x="4978394" y="1848984"/>
            <a:ext cx="115389" cy="98596"/>
          </a:xfrm>
          <a:prstGeom prst="hexagon">
            <a:avLst/>
          </a:prstGeom>
          <a:solidFill>
            <a:schemeClr val="bg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18" name="六边形 17"/>
          <p:cNvSpPr/>
          <p:nvPr/>
        </p:nvSpPr>
        <p:spPr>
          <a:xfrm rot="5400000">
            <a:off x="4978394" y="2207816"/>
            <a:ext cx="115389" cy="98596"/>
          </a:xfrm>
          <a:prstGeom prst="hexagon">
            <a:avLst/>
          </a:prstGeom>
          <a:solidFill>
            <a:schemeClr val="bg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19" name="六边形 18"/>
          <p:cNvSpPr/>
          <p:nvPr/>
        </p:nvSpPr>
        <p:spPr>
          <a:xfrm rot="5400000">
            <a:off x="4978394" y="2568482"/>
            <a:ext cx="115389" cy="98596"/>
          </a:xfrm>
          <a:prstGeom prst="hexagon">
            <a:avLst/>
          </a:prstGeom>
          <a:solidFill>
            <a:schemeClr val="bg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20" name="六边形 19"/>
          <p:cNvSpPr/>
          <p:nvPr/>
        </p:nvSpPr>
        <p:spPr>
          <a:xfrm rot="5400000">
            <a:off x="4978394" y="2936628"/>
            <a:ext cx="115389" cy="98596"/>
          </a:xfrm>
          <a:prstGeom prst="hexagon">
            <a:avLst/>
          </a:prstGeom>
          <a:solidFill>
            <a:schemeClr val="bg1"/>
          </a:solidFill>
          <a:ln>
            <a:noFill/>
          </a:ln>
        </p:spPr>
        <p:txBody>
          <a:bodyPr vert="horz" wrap="square" lIns="91440" tIns="45720" rIns="91440" bIns="45720" numCol="1" anchor="t" anchorCtr="0" compatLnSpc="1"/>
          <a:lstStyle/>
          <a:p>
            <a:endParaRPr lang="zh-CN" alt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0-#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1000" fill="hold"/>
                                            <p:tgtEl>
                                              <p:spTgt spid="37"/>
                                            </p:tgtEl>
                                            <p:attrNameLst>
                                              <p:attrName>ppt_x</p:attrName>
                                            </p:attrNameLst>
                                          </p:cBhvr>
                                          <p:tavLst>
                                            <p:tav tm="0">
                                              <p:val>
                                                <p:strVal val="1+#ppt_w/2"/>
                                              </p:val>
                                            </p:tav>
                                            <p:tav tm="100000">
                                              <p:val>
                                                <p:strVal val="#ppt_x"/>
                                              </p:val>
                                            </p:tav>
                                          </p:tavLst>
                                        </p:anim>
                                        <p:anim calcmode="lin" valueType="num">
                                          <p:cBhvr additive="base">
                                            <p:cTn id="16" dur="1000" fill="hold"/>
                                            <p:tgtEl>
                                              <p:spTgt spid="37"/>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 calcmode="lin" valueType="num">
                                          <p:cBhvr>
                                            <p:cTn id="20" dur="500" fill="hold"/>
                                            <p:tgtEl>
                                              <p:spTgt spid="54"/>
                                            </p:tgtEl>
                                            <p:attrNameLst>
                                              <p:attrName>ppt_w</p:attrName>
                                            </p:attrNameLst>
                                          </p:cBhvr>
                                          <p:tavLst>
                                            <p:tav tm="0">
                                              <p:val>
                                                <p:fltVal val="0"/>
                                              </p:val>
                                            </p:tav>
                                            <p:tav tm="100000">
                                              <p:val>
                                                <p:strVal val="#ppt_w"/>
                                              </p:val>
                                            </p:tav>
                                          </p:tavLst>
                                        </p:anim>
                                        <p:anim calcmode="lin" valueType="num">
                                          <p:cBhvr>
                                            <p:cTn id="21" dur="500" fill="hold"/>
                                            <p:tgtEl>
                                              <p:spTgt spid="54"/>
                                            </p:tgtEl>
                                            <p:attrNameLst>
                                              <p:attrName>ppt_h</p:attrName>
                                            </p:attrNameLst>
                                          </p:cBhvr>
                                          <p:tavLst>
                                            <p:tav tm="0">
                                              <p:val>
                                                <p:fltVal val="0"/>
                                              </p:val>
                                            </p:tav>
                                            <p:tav tm="100000">
                                              <p:val>
                                                <p:strVal val="#ppt_h"/>
                                              </p:val>
                                            </p:tav>
                                          </p:tavLst>
                                        </p:anim>
                                        <p:animEffect transition="in" filter="fade">
                                          <p:cBhvr>
                                            <p:cTn id="22" dur="500"/>
                                            <p:tgtEl>
                                              <p:spTgt spid="5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p:cTn id="25" dur="500" fill="hold"/>
                                            <p:tgtEl>
                                              <p:spTgt spid="55"/>
                                            </p:tgtEl>
                                            <p:attrNameLst>
                                              <p:attrName>ppt_w</p:attrName>
                                            </p:attrNameLst>
                                          </p:cBhvr>
                                          <p:tavLst>
                                            <p:tav tm="0">
                                              <p:val>
                                                <p:fltVal val="0"/>
                                              </p:val>
                                            </p:tav>
                                            <p:tav tm="100000">
                                              <p:val>
                                                <p:strVal val="#ppt_w"/>
                                              </p:val>
                                            </p:tav>
                                          </p:tavLst>
                                        </p:anim>
                                        <p:anim calcmode="lin" valueType="num">
                                          <p:cBhvr>
                                            <p:cTn id="26" dur="500" fill="hold"/>
                                            <p:tgtEl>
                                              <p:spTgt spid="55"/>
                                            </p:tgtEl>
                                            <p:attrNameLst>
                                              <p:attrName>ppt_h</p:attrName>
                                            </p:attrNameLst>
                                          </p:cBhvr>
                                          <p:tavLst>
                                            <p:tav tm="0">
                                              <p:val>
                                                <p:fltVal val="0"/>
                                              </p:val>
                                            </p:tav>
                                            <p:tav tm="100000">
                                              <p:val>
                                                <p:strVal val="#ppt_h"/>
                                              </p:val>
                                            </p:tav>
                                          </p:tavLst>
                                        </p:anim>
                                        <p:animEffect transition="in" filter="fade">
                                          <p:cBhvr>
                                            <p:cTn id="27" dur="500"/>
                                            <p:tgtEl>
                                              <p:spTgt spid="55"/>
                                            </p:tgtEl>
                                          </p:cBhvr>
                                        </p:animEffect>
                                      </p:childTnLst>
                                    </p:cTn>
                                  </p:par>
                                </p:childTnLst>
                              </p:cTn>
                            </p:par>
                            <p:par>
                              <p:cTn id="28" fill="hold">
                                <p:stCondLst>
                                  <p:cond delay="2000"/>
                                </p:stCondLst>
                                <p:childTnLst>
                                  <p:par>
                                    <p:cTn id="29" presetID="2" presetClass="entr" presetSubtype="2" fill="hold" grpId="0" nodeType="afterEffect" p14:presetBounceEnd="40000">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14:bounceEnd="40000">
                                          <p:cBhvr additive="base">
                                            <p:cTn id="31" dur="500" fill="hold"/>
                                            <p:tgtEl>
                                              <p:spTgt spid="50"/>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50"/>
                                            </p:tgtEl>
                                            <p:attrNameLst>
                                              <p:attrName>ppt_y</p:attrName>
                                            </p:attrNameLst>
                                          </p:cBhvr>
                                          <p:tavLst>
                                            <p:tav tm="0">
                                              <p:val>
                                                <p:strVal val="#ppt_y"/>
                                              </p:val>
                                            </p:tav>
                                            <p:tav tm="100000">
                                              <p:val>
                                                <p:strVal val="#ppt_y"/>
                                              </p:val>
                                            </p:tav>
                                          </p:tavLst>
                                        </p:anim>
                                      </p:childTnLst>
                                    </p:cTn>
                                  </p:par>
                                  <p:par>
                                    <p:cTn id="33" presetID="53" presetClass="entr" presetSubtype="16"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2500"/>
                                </p:stCondLst>
                                <p:childTnLst>
                                  <p:par>
                                    <p:cTn id="54" presetID="2" presetClass="entr" presetSubtype="4" fill="hold" grpId="0" nodeType="afterEffect" p14:presetBounceEnd="60000">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14:bounceEnd="60000">
                                          <p:cBhvr additive="base">
                                            <p:cTn id="56" dur="500" fill="hold"/>
                                            <p:tgtEl>
                                              <p:spTgt spid="53"/>
                                            </p:tgtEl>
                                            <p:attrNameLst>
                                              <p:attrName>ppt_x</p:attrName>
                                            </p:attrNameLst>
                                          </p:cBhvr>
                                          <p:tavLst>
                                            <p:tav tm="0">
                                              <p:val>
                                                <p:strVal val="#ppt_x"/>
                                              </p:val>
                                            </p:tav>
                                            <p:tav tm="100000">
                                              <p:val>
                                                <p:strVal val="#ppt_x"/>
                                              </p:val>
                                            </p:tav>
                                          </p:tavLst>
                                        </p:anim>
                                        <p:anim calcmode="lin" valueType="num" p14:bounceEnd="60000">
                                          <p:cBhvr additive="base">
                                            <p:cTn id="57" dur="500" fill="hold"/>
                                            <p:tgtEl>
                                              <p:spTgt spid="53"/>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14:presetBounceEnd="60000">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14:bounceEnd="60000">
                                          <p:cBhvr additive="base">
                                            <p:cTn id="60" dur="500" fill="hold"/>
                                            <p:tgtEl>
                                              <p:spTgt spid="65"/>
                                            </p:tgtEl>
                                            <p:attrNameLst>
                                              <p:attrName>ppt_x</p:attrName>
                                            </p:attrNameLst>
                                          </p:cBhvr>
                                          <p:tavLst>
                                            <p:tav tm="0">
                                              <p:val>
                                                <p:strVal val="#ppt_x"/>
                                              </p:val>
                                            </p:tav>
                                            <p:tav tm="100000">
                                              <p:val>
                                                <p:strVal val="#ppt_x"/>
                                              </p:val>
                                            </p:tav>
                                          </p:tavLst>
                                        </p:anim>
                                        <p:anim calcmode="lin" valueType="num" p14:bounceEnd="60000">
                                          <p:cBhvr additive="base">
                                            <p:cTn id="61" dur="500" fill="hold"/>
                                            <p:tgtEl>
                                              <p:spTgt spid="65"/>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14:presetBounceEnd="60000">
                                      <p:stCondLst>
                                        <p:cond delay="0"/>
                                      </p:stCondLst>
                                      <p:childTnLst>
                                        <p:set>
                                          <p:cBhvr>
                                            <p:cTn id="63" dur="1" fill="hold">
                                              <p:stCondLst>
                                                <p:cond delay="0"/>
                                              </p:stCondLst>
                                            </p:cTn>
                                            <p:tgtEl>
                                              <p:spTgt spid="75"/>
                                            </p:tgtEl>
                                            <p:attrNameLst>
                                              <p:attrName>style.visibility</p:attrName>
                                            </p:attrNameLst>
                                          </p:cBhvr>
                                          <p:to>
                                            <p:strVal val="visible"/>
                                          </p:to>
                                        </p:set>
                                        <p:anim calcmode="lin" valueType="num" p14:bounceEnd="60000">
                                          <p:cBhvr additive="base">
                                            <p:cTn id="64" dur="500" fill="hold"/>
                                            <p:tgtEl>
                                              <p:spTgt spid="75"/>
                                            </p:tgtEl>
                                            <p:attrNameLst>
                                              <p:attrName>ppt_x</p:attrName>
                                            </p:attrNameLst>
                                          </p:cBhvr>
                                          <p:tavLst>
                                            <p:tav tm="0">
                                              <p:val>
                                                <p:strVal val="#ppt_x"/>
                                              </p:val>
                                            </p:tav>
                                            <p:tav tm="100000">
                                              <p:val>
                                                <p:strVal val="#ppt_x"/>
                                              </p:val>
                                            </p:tav>
                                          </p:tavLst>
                                        </p:anim>
                                        <p:anim calcmode="lin" valueType="num" p14:bounceEnd="60000">
                                          <p:cBhvr additive="base">
                                            <p:cTn id="65" dur="500" fill="hold"/>
                                            <p:tgtEl>
                                              <p:spTgt spid="75"/>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14:presetBounceEnd="60000">
                                      <p:stCondLst>
                                        <p:cond delay="0"/>
                                      </p:stCondLst>
                                      <p:childTnLst>
                                        <p:set>
                                          <p:cBhvr>
                                            <p:cTn id="67" dur="1" fill="hold">
                                              <p:stCondLst>
                                                <p:cond delay="0"/>
                                              </p:stCondLst>
                                            </p:cTn>
                                            <p:tgtEl>
                                              <p:spTgt spid="85"/>
                                            </p:tgtEl>
                                            <p:attrNameLst>
                                              <p:attrName>style.visibility</p:attrName>
                                            </p:attrNameLst>
                                          </p:cBhvr>
                                          <p:to>
                                            <p:strVal val="visible"/>
                                          </p:to>
                                        </p:set>
                                        <p:anim calcmode="lin" valueType="num" p14:bounceEnd="60000">
                                          <p:cBhvr additive="base">
                                            <p:cTn id="68" dur="500" fill="hold"/>
                                            <p:tgtEl>
                                              <p:spTgt spid="85"/>
                                            </p:tgtEl>
                                            <p:attrNameLst>
                                              <p:attrName>ppt_x</p:attrName>
                                            </p:attrNameLst>
                                          </p:cBhvr>
                                          <p:tavLst>
                                            <p:tav tm="0">
                                              <p:val>
                                                <p:strVal val="#ppt_x"/>
                                              </p:val>
                                            </p:tav>
                                            <p:tav tm="100000">
                                              <p:val>
                                                <p:strVal val="#ppt_x"/>
                                              </p:val>
                                            </p:tav>
                                          </p:tavLst>
                                        </p:anim>
                                        <p:anim calcmode="lin" valueType="num" p14:bounceEnd="60000">
                                          <p:cBhvr additive="base">
                                            <p:cTn id="69"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50" grpId="0"/>
          <p:bldP spid="53" grpId="0" bldLvl="0" animBg="1"/>
          <p:bldP spid="65" grpId="0" bldLvl="0" animBg="1"/>
          <p:bldP spid="75" grpId="0" bldLvl="0" animBg="1"/>
          <p:bldP spid="85" grpId="0" bldLvl="0" animBg="1"/>
          <p:bldP spid="54" grpId="0" animBg="1"/>
          <p:bldP spid="55" grpId="0" animBg="1"/>
          <p:bldP spid="17" grpId="0" bldLvl="0" animBg="1"/>
          <p:bldP spid="18" grpId="0" bldLvl="0" animBg="1"/>
          <p:bldP spid="19" grpId="0" bldLvl="0" animBg="1"/>
          <p:bldP spid="20" grpId="0" bldLvl="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0-#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1000" fill="hold"/>
                                            <p:tgtEl>
                                              <p:spTgt spid="37"/>
                                            </p:tgtEl>
                                            <p:attrNameLst>
                                              <p:attrName>ppt_x</p:attrName>
                                            </p:attrNameLst>
                                          </p:cBhvr>
                                          <p:tavLst>
                                            <p:tav tm="0">
                                              <p:val>
                                                <p:strVal val="1+#ppt_w/2"/>
                                              </p:val>
                                            </p:tav>
                                            <p:tav tm="100000">
                                              <p:val>
                                                <p:strVal val="#ppt_x"/>
                                              </p:val>
                                            </p:tav>
                                          </p:tavLst>
                                        </p:anim>
                                        <p:anim calcmode="lin" valueType="num">
                                          <p:cBhvr additive="base">
                                            <p:cTn id="16" dur="1000" fill="hold"/>
                                            <p:tgtEl>
                                              <p:spTgt spid="37"/>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 calcmode="lin" valueType="num">
                                          <p:cBhvr>
                                            <p:cTn id="20" dur="500" fill="hold"/>
                                            <p:tgtEl>
                                              <p:spTgt spid="54"/>
                                            </p:tgtEl>
                                            <p:attrNameLst>
                                              <p:attrName>ppt_w</p:attrName>
                                            </p:attrNameLst>
                                          </p:cBhvr>
                                          <p:tavLst>
                                            <p:tav tm="0">
                                              <p:val>
                                                <p:fltVal val="0"/>
                                              </p:val>
                                            </p:tav>
                                            <p:tav tm="100000">
                                              <p:val>
                                                <p:strVal val="#ppt_w"/>
                                              </p:val>
                                            </p:tav>
                                          </p:tavLst>
                                        </p:anim>
                                        <p:anim calcmode="lin" valueType="num">
                                          <p:cBhvr>
                                            <p:cTn id="21" dur="500" fill="hold"/>
                                            <p:tgtEl>
                                              <p:spTgt spid="54"/>
                                            </p:tgtEl>
                                            <p:attrNameLst>
                                              <p:attrName>ppt_h</p:attrName>
                                            </p:attrNameLst>
                                          </p:cBhvr>
                                          <p:tavLst>
                                            <p:tav tm="0">
                                              <p:val>
                                                <p:fltVal val="0"/>
                                              </p:val>
                                            </p:tav>
                                            <p:tav tm="100000">
                                              <p:val>
                                                <p:strVal val="#ppt_h"/>
                                              </p:val>
                                            </p:tav>
                                          </p:tavLst>
                                        </p:anim>
                                        <p:animEffect transition="in" filter="fade">
                                          <p:cBhvr>
                                            <p:cTn id="22" dur="500"/>
                                            <p:tgtEl>
                                              <p:spTgt spid="5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p:cTn id="25" dur="500" fill="hold"/>
                                            <p:tgtEl>
                                              <p:spTgt spid="55"/>
                                            </p:tgtEl>
                                            <p:attrNameLst>
                                              <p:attrName>ppt_w</p:attrName>
                                            </p:attrNameLst>
                                          </p:cBhvr>
                                          <p:tavLst>
                                            <p:tav tm="0">
                                              <p:val>
                                                <p:fltVal val="0"/>
                                              </p:val>
                                            </p:tav>
                                            <p:tav tm="100000">
                                              <p:val>
                                                <p:strVal val="#ppt_w"/>
                                              </p:val>
                                            </p:tav>
                                          </p:tavLst>
                                        </p:anim>
                                        <p:anim calcmode="lin" valueType="num">
                                          <p:cBhvr>
                                            <p:cTn id="26" dur="500" fill="hold"/>
                                            <p:tgtEl>
                                              <p:spTgt spid="55"/>
                                            </p:tgtEl>
                                            <p:attrNameLst>
                                              <p:attrName>ppt_h</p:attrName>
                                            </p:attrNameLst>
                                          </p:cBhvr>
                                          <p:tavLst>
                                            <p:tav tm="0">
                                              <p:val>
                                                <p:fltVal val="0"/>
                                              </p:val>
                                            </p:tav>
                                            <p:tav tm="100000">
                                              <p:val>
                                                <p:strVal val="#ppt_h"/>
                                              </p:val>
                                            </p:tav>
                                          </p:tavLst>
                                        </p:anim>
                                        <p:animEffect transition="in" filter="fade">
                                          <p:cBhvr>
                                            <p:cTn id="27" dur="500"/>
                                            <p:tgtEl>
                                              <p:spTgt spid="55"/>
                                            </p:tgtEl>
                                          </p:cBhvr>
                                        </p:animEffect>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1+#ppt_w/2"/>
                                              </p:val>
                                            </p:tav>
                                            <p:tav tm="100000">
                                              <p:val>
                                                <p:strVal val="#ppt_x"/>
                                              </p:val>
                                            </p:tav>
                                          </p:tavLst>
                                        </p:anim>
                                        <p:anim calcmode="lin" valueType="num">
                                          <p:cBhvr additive="base">
                                            <p:cTn id="32" dur="500" fill="hold"/>
                                            <p:tgtEl>
                                              <p:spTgt spid="50"/>
                                            </p:tgtEl>
                                            <p:attrNameLst>
                                              <p:attrName>ppt_y</p:attrName>
                                            </p:attrNameLst>
                                          </p:cBhvr>
                                          <p:tavLst>
                                            <p:tav tm="0">
                                              <p:val>
                                                <p:strVal val="#ppt_y"/>
                                              </p:val>
                                            </p:tav>
                                            <p:tav tm="100000">
                                              <p:val>
                                                <p:strVal val="#ppt_y"/>
                                              </p:val>
                                            </p:tav>
                                          </p:tavLst>
                                        </p:anim>
                                      </p:childTnLst>
                                    </p:cTn>
                                  </p:par>
                                  <p:par>
                                    <p:cTn id="33" presetID="53" presetClass="entr" presetSubtype="16"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250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500" fill="hold"/>
                                            <p:tgtEl>
                                              <p:spTgt spid="53"/>
                                            </p:tgtEl>
                                            <p:attrNameLst>
                                              <p:attrName>ppt_x</p:attrName>
                                            </p:attrNameLst>
                                          </p:cBhvr>
                                          <p:tavLst>
                                            <p:tav tm="0">
                                              <p:val>
                                                <p:strVal val="#ppt_x"/>
                                              </p:val>
                                            </p:tav>
                                            <p:tav tm="100000">
                                              <p:val>
                                                <p:strVal val="#ppt_x"/>
                                              </p:val>
                                            </p:tav>
                                          </p:tavLst>
                                        </p:anim>
                                        <p:anim calcmode="lin" valueType="num">
                                          <p:cBhvr additive="base">
                                            <p:cTn id="57" dur="500" fill="hold"/>
                                            <p:tgtEl>
                                              <p:spTgt spid="53"/>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additive="base">
                                            <p:cTn id="60" dur="500" fill="hold"/>
                                            <p:tgtEl>
                                              <p:spTgt spid="65"/>
                                            </p:tgtEl>
                                            <p:attrNameLst>
                                              <p:attrName>ppt_x</p:attrName>
                                            </p:attrNameLst>
                                          </p:cBhvr>
                                          <p:tavLst>
                                            <p:tav tm="0">
                                              <p:val>
                                                <p:strVal val="#ppt_x"/>
                                              </p:val>
                                            </p:tav>
                                            <p:tav tm="100000">
                                              <p:val>
                                                <p:strVal val="#ppt_x"/>
                                              </p:val>
                                            </p:tav>
                                          </p:tavLst>
                                        </p:anim>
                                        <p:anim calcmode="lin" valueType="num">
                                          <p:cBhvr additive="base">
                                            <p:cTn id="61" dur="500" fill="hold"/>
                                            <p:tgtEl>
                                              <p:spTgt spid="65"/>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 calcmode="lin" valueType="num">
                                          <p:cBhvr additive="base">
                                            <p:cTn id="64" dur="500" fill="hold"/>
                                            <p:tgtEl>
                                              <p:spTgt spid="75"/>
                                            </p:tgtEl>
                                            <p:attrNameLst>
                                              <p:attrName>ppt_x</p:attrName>
                                            </p:attrNameLst>
                                          </p:cBhvr>
                                          <p:tavLst>
                                            <p:tav tm="0">
                                              <p:val>
                                                <p:strVal val="#ppt_x"/>
                                              </p:val>
                                            </p:tav>
                                            <p:tav tm="100000">
                                              <p:val>
                                                <p:strVal val="#ppt_x"/>
                                              </p:val>
                                            </p:tav>
                                          </p:tavLst>
                                        </p:anim>
                                        <p:anim calcmode="lin" valueType="num">
                                          <p:cBhvr additive="base">
                                            <p:cTn id="65" dur="500" fill="hold"/>
                                            <p:tgtEl>
                                              <p:spTgt spid="75"/>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85"/>
                                            </p:tgtEl>
                                            <p:attrNameLst>
                                              <p:attrName>style.visibility</p:attrName>
                                            </p:attrNameLst>
                                          </p:cBhvr>
                                          <p:to>
                                            <p:strVal val="visible"/>
                                          </p:to>
                                        </p:set>
                                        <p:anim calcmode="lin" valueType="num">
                                          <p:cBhvr additive="base">
                                            <p:cTn id="68" dur="500" fill="hold"/>
                                            <p:tgtEl>
                                              <p:spTgt spid="85"/>
                                            </p:tgtEl>
                                            <p:attrNameLst>
                                              <p:attrName>ppt_x</p:attrName>
                                            </p:attrNameLst>
                                          </p:cBhvr>
                                          <p:tavLst>
                                            <p:tav tm="0">
                                              <p:val>
                                                <p:strVal val="#ppt_x"/>
                                              </p:val>
                                            </p:tav>
                                            <p:tav tm="100000">
                                              <p:val>
                                                <p:strVal val="#ppt_x"/>
                                              </p:val>
                                            </p:tav>
                                          </p:tavLst>
                                        </p:anim>
                                        <p:anim calcmode="lin" valueType="num">
                                          <p:cBhvr additive="base">
                                            <p:cTn id="69"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50" grpId="0"/>
          <p:bldP spid="53" grpId="0" bldLvl="0" animBg="1"/>
          <p:bldP spid="65" grpId="0" bldLvl="0" animBg="1"/>
          <p:bldP spid="75" grpId="0" bldLvl="0" animBg="1"/>
          <p:bldP spid="85" grpId="0" bldLvl="0" animBg="1"/>
          <p:bldP spid="54" grpId="0" animBg="1"/>
          <p:bldP spid="55" grpId="0" animBg="1"/>
          <p:bldP spid="17" grpId="0" bldLvl="0" animBg="1"/>
          <p:bldP spid="18" grpId="0" bldLvl="0" animBg="1"/>
          <p:bldP spid="19" grpId="0" bldLvl="0" animBg="1"/>
          <p:bldP spid="20" grpId="0" bldLvl="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65225" y="428625"/>
            <a:ext cx="7510780" cy="430887"/>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itchFamily="65" charset="-122"/>
                <a:ea typeface="方正卡通简体" pitchFamily="65" charset="-122"/>
              </a:defRPr>
            </a:lvl1pPr>
          </a:lstStyle>
          <a:p>
            <a:r>
              <a:rPr lang="zh-CN" altLang="en-US" sz="2200" b="1" dirty="0">
                <a:solidFill>
                  <a:schemeClr val="accent1"/>
                </a:solidFill>
                <a:latin typeface="微软雅黑" panose="020B0503020204020204" pitchFamily="34" charset="-122"/>
                <a:ea typeface="微软雅黑" panose="020B0503020204020204" pitchFamily="34" charset="-122"/>
              </a:rPr>
              <a:t>1</a:t>
            </a:r>
            <a:r>
              <a:rPr lang="zh-CN" altLang="en-US" sz="2200" b="1" smtClean="0">
                <a:solidFill>
                  <a:schemeClr val="accent1"/>
                </a:solidFill>
                <a:latin typeface="微软雅黑" panose="020B0503020204020204" pitchFamily="34" charset="-122"/>
                <a:ea typeface="微软雅黑" panose="020B0503020204020204" pitchFamily="34" charset="-122"/>
              </a:rPr>
              <a:t>、</a:t>
            </a:r>
            <a:r>
              <a:rPr lang="en-US" altLang="en-US" sz="2200" b="1" dirty="0" err="1" smtClean="0">
                <a:solidFill>
                  <a:schemeClr val="accent1"/>
                </a:solidFill>
                <a:latin typeface="微软雅黑" panose="020B0503020204020204" pitchFamily="34" charset="-122"/>
                <a:ea typeface="微软雅黑" panose="020B0503020204020204" pitchFamily="34" charset="-122"/>
              </a:rPr>
              <a:t>加强</a:t>
            </a:r>
            <a:r>
              <a:rPr lang="zh-CN" altLang="en-US" sz="2200" b="1" dirty="0" smtClean="0">
                <a:solidFill>
                  <a:schemeClr val="accent1"/>
                </a:solidFill>
                <a:latin typeface="微软雅黑" panose="020B0503020204020204" pitchFamily="34" charset="-122"/>
                <a:ea typeface="微软雅黑" panose="020B0503020204020204" pitchFamily="34" charset="-122"/>
              </a:rPr>
              <a:t>心育</a:t>
            </a:r>
            <a:r>
              <a:rPr lang="en-US" altLang="en-US" sz="2200" b="1" dirty="0" err="1" smtClean="0">
                <a:solidFill>
                  <a:schemeClr val="accent1"/>
                </a:solidFill>
                <a:latin typeface="微软雅黑" panose="020B0503020204020204" pitchFamily="34" charset="-122"/>
                <a:ea typeface="微软雅黑" panose="020B0503020204020204" pitchFamily="34" charset="-122"/>
              </a:rPr>
              <a:t>队伍建设</a:t>
            </a:r>
            <a:endParaRPr lang="zh-CN" altLang="en-US" sz="2200" b="1" dirty="0">
              <a:solidFill>
                <a:schemeClr val="accent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582730" y="347438"/>
            <a:ext cx="507041" cy="593401"/>
            <a:chOff x="4450326" y="1578851"/>
            <a:chExt cx="583193" cy="682523"/>
          </a:xfrm>
        </p:grpSpPr>
        <p:sp>
          <p:nvSpPr>
            <p:cNvPr id="19" name="六边形 18"/>
            <p:cNvSpPr/>
            <p:nvPr/>
          </p:nvSpPr>
          <p:spPr>
            <a:xfrm rot="5400000">
              <a:off x="4400661" y="1628516"/>
              <a:ext cx="682523" cy="583193"/>
            </a:xfrm>
            <a:prstGeom prst="hexagon">
              <a:avLst/>
            </a:prstGeom>
            <a:solidFill>
              <a:schemeClr val="accent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20" name="Freeform 103"/>
            <p:cNvSpPr>
              <a:spLocks noEditPoints="1"/>
            </p:cNvSpPr>
            <p:nvPr/>
          </p:nvSpPr>
          <p:spPr bwMode="auto">
            <a:xfrm>
              <a:off x="4581134" y="1761799"/>
              <a:ext cx="321575" cy="316628"/>
            </a:xfrm>
            <a:custGeom>
              <a:avLst/>
              <a:gdLst>
                <a:gd name="T0" fmla="*/ 128 w 130"/>
                <a:gd name="T1" fmla="*/ 36 h 128"/>
                <a:gd name="T2" fmla="*/ 128 w 130"/>
                <a:gd name="T3" fmla="*/ 12 h 128"/>
                <a:gd name="T4" fmla="*/ 125 w 130"/>
                <a:gd name="T5" fmla="*/ 38 h 128"/>
                <a:gd name="T6" fmla="*/ 130 w 130"/>
                <a:gd name="T7" fmla="*/ 60 h 128"/>
                <a:gd name="T8" fmla="*/ 128 w 130"/>
                <a:gd name="T9" fmla="*/ 64 h 128"/>
                <a:gd name="T10" fmla="*/ 128 w 130"/>
                <a:gd name="T11" fmla="*/ 88 h 128"/>
                <a:gd name="T12" fmla="*/ 128 w 130"/>
                <a:gd name="T13" fmla="*/ 64 h 128"/>
                <a:gd name="T14" fmla="*/ 125 w 130"/>
                <a:gd name="T15" fmla="*/ 114 h 128"/>
                <a:gd name="T16" fmla="*/ 130 w 130"/>
                <a:gd name="T17" fmla="*/ 93 h 128"/>
                <a:gd name="T18" fmla="*/ 121 w 130"/>
                <a:gd name="T19" fmla="*/ 12 h 128"/>
                <a:gd name="T20" fmla="*/ 121 w 130"/>
                <a:gd name="T21" fmla="*/ 62 h 128"/>
                <a:gd name="T22" fmla="*/ 121 w 130"/>
                <a:gd name="T23" fmla="*/ 90 h 128"/>
                <a:gd name="T24" fmla="*/ 109 w 130"/>
                <a:gd name="T25" fmla="*/ 128 h 128"/>
                <a:gd name="T26" fmla="*/ 10 w 130"/>
                <a:gd name="T27" fmla="*/ 116 h 128"/>
                <a:gd name="T28" fmla="*/ 4 w 130"/>
                <a:gd name="T29" fmla="*/ 116 h 128"/>
                <a:gd name="T30" fmla="*/ 6 w 130"/>
                <a:gd name="T31" fmla="*/ 108 h 128"/>
                <a:gd name="T32" fmla="*/ 10 w 130"/>
                <a:gd name="T33" fmla="*/ 104 h 128"/>
                <a:gd name="T34" fmla="*/ 4 w 130"/>
                <a:gd name="T35" fmla="*/ 104 h 128"/>
                <a:gd name="T36" fmla="*/ 6 w 130"/>
                <a:gd name="T37" fmla="*/ 95 h 128"/>
                <a:gd name="T38" fmla="*/ 10 w 130"/>
                <a:gd name="T39" fmla="*/ 91 h 128"/>
                <a:gd name="T40" fmla="*/ 4 w 130"/>
                <a:gd name="T41" fmla="*/ 91 h 128"/>
                <a:gd name="T42" fmla="*/ 6 w 130"/>
                <a:gd name="T43" fmla="*/ 83 h 128"/>
                <a:gd name="T44" fmla="*/ 10 w 130"/>
                <a:gd name="T45" fmla="*/ 49 h 128"/>
                <a:gd name="T46" fmla="*/ 4 w 130"/>
                <a:gd name="T47" fmla="*/ 49 h 128"/>
                <a:gd name="T48" fmla="*/ 6 w 130"/>
                <a:gd name="T49" fmla="*/ 41 h 128"/>
                <a:gd name="T50" fmla="*/ 10 w 130"/>
                <a:gd name="T51" fmla="*/ 36 h 128"/>
                <a:gd name="T52" fmla="*/ 4 w 130"/>
                <a:gd name="T53" fmla="*/ 36 h 128"/>
                <a:gd name="T54" fmla="*/ 6 w 130"/>
                <a:gd name="T55" fmla="*/ 28 h 128"/>
                <a:gd name="T56" fmla="*/ 10 w 130"/>
                <a:gd name="T57" fmla="*/ 24 h 128"/>
                <a:gd name="T58" fmla="*/ 4 w 130"/>
                <a:gd name="T59" fmla="*/ 24 h 128"/>
                <a:gd name="T60" fmla="*/ 6 w 130"/>
                <a:gd name="T61" fmla="*/ 15 h 128"/>
                <a:gd name="T62" fmla="*/ 10 w 130"/>
                <a:gd name="T63" fmla="*/ 12 h 128"/>
                <a:gd name="T64" fmla="*/ 121 w 130"/>
                <a:gd name="T65" fmla="*/ 12 h 128"/>
                <a:gd name="T66" fmla="*/ 13 w 130"/>
                <a:gd name="T67" fmla="*/ 107 h 128"/>
                <a:gd name="T68" fmla="*/ 17 w 130"/>
                <a:gd name="T69" fmla="*/ 112 h 128"/>
                <a:gd name="T70" fmla="*/ 13 w 130"/>
                <a:gd name="T71" fmla="*/ 117 h 128"/>
                <a:gd name="T72" fmla="*/ 21 w 130"/>
                <a:gd name="T73" fmla="*/ 108 h 128"/>
                <a:gd name="T74" fmla="*/ 13 w 130"/>
                <a:gd name="T75" fmla="*/ 94 h 128"/>
                <a:gd name="T76" fmla="*/ 17 w 130"/>
                <a:gd name="T77" fmla="*/ 99 h 128"/>
                <a:gd name="T78" fmla="*/ 13 w 130"/>
                <a:gd name="T79" fmla="*/ 105 h 128"/>
                <a:gd name="T80" fmla="*/ 21 w 130"/>
                <a:gd name="T81" fmla="*/ 96 h 128"/>
                <a:gd name="T82" fmla="*/ 13 w 130"/>
                <a:gd name="T83" fmla="*/ 82 h 128"/>
                <a:gd name="T84" fmla="*/ 17 w 130"/>
                <a:gd name="T85" fmla="*/ 87 h 128"/>
                <a:gd name="T86" fmla="*/ 13 w 130"/>
                <a:gd name="T87" fmla="*/ 92 h 128"/>
                <a:gd name="T88" fmla="*/ 21 w 130"/>
                <a:gd name="T89" fmla="*/ 83 h 128"/>
                <a:gd name="T90" fmla="*/ 13 w 130"/>
                <a:gd name="T91" fmla="*/ 40 h 128"/>
                <a:gd name="T92" fmla="*/ 17 w 130"/>
                <a:gd name="T93" fmla="*/ 45 h 128"/>
                <a:gd name="T94" fmla="*/ 13 w 130"/>
                <a:gd name="T95" fmla="*/ 50 h 128"/>
                <a:gd name="T96" fmla="*/ 21 w 130"/>
                <a:gd name="T97" fmla="*/ 41 h 128"/>
                <a:gd name="T98" fmla="*/ 13 w 130"/>
                <a:gd name="T99" fmla="*/ 27 h 128"/>
                <a:gd name="T100" fmla="*/ 17 w 130"/>
                <a:gd name="T101" fmla="*/ 32 h 128"/>
                <a:gd name="T102" fmla="*/ 13 w 130"/>
                <a:gd name="T103" fmla="*/ 37 h 128"/>
                <a:gd name="T104" fmla="*/ 21 w 130"/>
                <a:gd name="T105" fmla="*/ 28 h 128"/>
                <a:gd name="T106" fmla="*/ 13 w 130"/>
                <a:gd name="T107" fmla="*/ 14 h 128"/>
                <a:gd name="T108" fmla="*/ 17 w 130"/>
                <a:gd name="T109" fmla="*/ 19 h 128"/>
                <a:gd name="T110" fmla="*/ 13 w 130"/>
                <a:gd name="T111" fmla="*/ 24 h 128"/>
                <a:gd name="T112" fmla="*/ 21 w 130"/>
                <a:gd name="T113" fmla="*/ 15 h 128"/>
                <a:gd name="T114" fmla="*/ 48 w 130"/>
                <a:gd name="T115" fmla="*/ 19 h 128"/>
                <a:gd name="T116" fmla="*/ 89 w 130"/>
                <a:gd name="T11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0" h="128">
                  <a:moveTo>
                    <a:pt x="130" y="15"/>
                  </a:moveTo>
                  <a:cubicBezTo>
                    <a:pt x="130" y="34"/>
                    <a:pt x="130" y="34"/>
                    <a:pt x="130" y="34"/>
                  </a:cubicBezTo>
                  <a:cubicBezTo>
                    <a:pt x="130" y="35"/>
                    <a:pt x="129" y="36"/>
                    <a:pt x="128" y="36"/>
                  </a:cubicBezTo>
                  <a:cubicBezTo>
                    <a:pt x="125" y="36"/>
                    <a:pt x="125" y="36"/>
                    <a:pt x="125" y="36"/>
                  </a:cubicBezTo>
                  <a:cubicBezTo>
                    <a:pt x="125" y="12"/>
                    <a:pt x="125" y="12"/>
                    <a:pt x="125" y="12"/>
                  </a:cubicBezTo>
                  <a:cubicBezTo>
                    <a:pt x="128" y="12"/>
                    <a:pt x="128" y="12"/>
                    <a:pt x="128" y="12"/>
                  </a:cubicBezTo>
                  <a:cubicBezTo>
                    <a:pt x="129" y="12"/>
                    <a:pt x="130" y="13"/>
                    <a:pt x="130" y="15"/>
                  </a:cubicBezTo>
                  <a:close/>
                  <a:moveTo>
                    <a:pt x="128" y="38"/>
                  </a:moveTo>
                  <a:cubicBezTo>
                    <a:pt x="125" y="38"/>
                    <a:pt x="125" y="38"/>
                    <a:pt x="125" y="38"/>
                  </a:cubicBezTo>
                  <a:cubicBezTo>
                    <a:pt x="125" y="62"/>
                    <a:pt x="125" y="62"/>
                    <a:pt x="125" y="62"/>
                  </a:cubicBezTo>
                  <a:cubicBezTo>
                    <a:pt x="128" y="62"/>
                    <a:pt x="128" y="62"/>
                    <a:pt x="128" y="62"/>
                  </a:cubicBezTo>
                  <a:cubicBezTo>
                    <a:pt x="129" y="62"/>
                    <a:pt x="130" y="61"/>
                    <a:pt x="130" y="60"/>
                  </a:cubicBezTo>
                  <a:cubicBezTo>
                    <a:pt x="130" y="41"/>
                    <a:pt x="130" y="41"/>
                    <a:pt x="130" y="41"/>
                  </a:cubicBezTo>
                  <a:cubicBezTo>
                    <a:pt x="130" y="39"/>
                    <a:pt x="129" y="38"/>
                    <a:pt x="128" y="38"/>
                  </a:cubicBezTo>
                  <a:close/>
                  <a:moveTo>
                    <a:pt x="128" y="64"/>
                  </a:moveTo>
                  <a:cubicBezTo>
                    <a:pt x="125" y="64"/>
                    <a:pt x="125" y="64"/>
                    <a:pt x="125" y="64"/>
                  </a:cubicBezTo>
                  <a:cubicBezTo>
                    <a:pt x="125" y="88"/>
                    <a:pt x="125" y="88"/>
                    <a:pt x="125" y="88"/>
                  </a:cubicBezTo>
                  <a:cubicBezTo>
                    <a:pt x="128" y="88"/>
                    <a:pt x="128" y="88"/>
                    <a:pt x="128" y="88"/>
                  </a:cubicBezTo>
                  <a:cubicBezTo>
                    <a:pt x="129" y="88"/>
                    <a:pt x="130" y="87"/>
                    <a:pt x="130" y="86"/>
                  </a:cubicBezTo>
                  <a:cubicBezTo>
                    <a:pt x="130" y="67"/>
                    <a:pt x="130" y="67"/>
                    <a:pt x="130" y="67"/>
                  </a:cubicBezTo>
                  <a:cubicBezTo>
                    <a:pt x="130" y="65"/>
                    <a:pt x="129" y="64"/>
                    <a:pt x="128" y="64"/>
                  </a:cubicBezTo>
                  <a:close/>
                  <a:moveTo>
                    <a:pt x="128" y="90"/>
                  </a:moveTo>
                  <a:cubicBezTo>
                    <a:pt x="125" y="90"/>
                    <a:pt x="125" y="90"/>
                    <a:pt x="125" y="90"/>
                  </a:cubicBezTo>
                  <a:cubicBezTo>
                    <a:pt x="125" y="114"/>
                    <a:pt x="125" y="114"/>
                    <a:pt x="125" y="114"/>
                  </a:cubicBezTo>
                  <a:cubicBezTo>
                    <a:pt x="128" y="114"/>
                    <a:pt x="128" y="114"/>
                    <a:pt x="128" y="114"/>
                  </a:cubicBezTo>
                  <a:cubicBezTo>
                    <a:pt x="129" y="114"/>
                    <a:pt x="130" y="113"/>
                    <a:pt x="130" y="112"/>
                  </a:cubicBezTo>
                  <a:cubicBezTo>
                    <a:pt x="130" y="93"/>
                    <a:pt x="130" y="93"/>
                    <a:pt x="130" y="93"/>
                  </a:cubicBezTo>
                  <a:cubicBezTo>
                    <a:pt x="130" y="91"/>
                    <a:pt x="129" y="90"/>
                    <a:pt x="128" y="90"/>
                  </a:cubicBezTo>
                  <a:close/>
                  <a:moveTo>
                    <a:pt x="121" y="12"/>
                  </a:moveTo>
                  <a:cubicBezTo>
                    <a:pt x="121" y="12"/>
                    <a:pt x="121" y="12"/>
                    <a:pt x="121" y="12"/>
                  </a:cubicBezTo>
                  <a:cubicBezTo>
                    <a:pt x="121" y="36"/>
                    <a:pt x="121" y="36"/>
                    <a:pt x="121" y="36"/>
                  </a:cubicBezTo>
                  <a:cubicBezTo>
                    <a:pt x="121" y="38"/>
                    <a:pt x="121" y="38"/>
                    <a:pt x="121" y="38"/>
                  </a:cubicBezTo>
                  <a:cubicBezTo>
                    <a:pt x="121" y="62"/>
                    <a:pt x="121" y="62"/>
                    <a:pt x="121" y="62"/>
                  </a:cubicBezTo>
                  <a:cubicBezTo>
                    <a:pt x="121" y="64"/>
                    <a:pt x="121" y="64"/>
                    <a:pt x="121" y="64"/>
                  </a:cubicBezTo>
                  <a:cubicBezTo>
                    <a:pt x="121" y="88"/>
                    <a:pt x="121" y="88"/>
                    <a:pt x="121" y="88"/>
                  </a:cubicBezTo>
                  <a:cubicBezTo>
                    <a:pt x="121" y="90"/>
                    <a:pt x="121" y="90"/>
                    <a:pt x="121" y="90"/>
                  </a:cubicBezTo>
                  <a:cubicBezTo>
                    <a:pt x="121" y="114"/>
                    <a:pt x="121" y="114"/>
                    <a:pt x="121" y="114"/>
                  </a:cubicBezTo>
                  <a:cubicBezTo>
                    <a:pt x="121" y="117"/>
                    <a:pt x="121" y="117"/>
                    <a:pt x="121" y="117"/>
                  </a:cubicBezTo>
                  <a:cubicBezTo>
                    <a:pt x="121" y="123"/>
                    <a:pt x="115" y="128"/>
                    <a:pt x="109" y="128"/>
                  </a:cubicBezTo>
                  <a:cubicBezTo>
                    <a:pt x="22" y="128"/>
                    <a:pt x="22" y="128"/>
                    <a:pt x="22" y="128"/>
                  </a:cubicBezTo>
                  <a:cubicBezTo>
                    <a:pt x="15" y="128"/>
                    <a:pt x="10" y="123"/>
                    <a:pt x="10" y="117"/>
                  </a:cubicBezTo>
                  <a:cubicBezTo>
                    <a:pt x="10" y="116"/>
                    <a:pt x="10" y="116"/>
                    <a:pt x="10" y="116"/>
                  </a:cubicBezTo>
                  <a:cubicBezTo>
                    <a:pt x="8" y="116"/>
                    <a:pt x="8" y="116"/>
                    <a:pt x="8" y="116"/>
                  </a:cubicBezTo>
                  <a:cubicBezTo>
                    <a:pt x="6" y="116"/>
                    <a:pt x="6" y="116"/>
                    <a:pt x="6" y="116"/>
                  </a:cubicBezTo>
                  <a:cubicBezTo>
                    <a:pt x="4" y="116"/>
                    <a:pt x="4" y="116"/>
                    <a:pt x="4" y="116"/>
                  </a:cubicBezTo>
                  <a:cubicBezTo>
                    <a:pt x="2" y="116"/>
                    <a:pt x="0" y="115"/>
                    <a:pt x="0" y="112"/>
                  </a:cubicBezTo>
                  <a:cubicBezTo>
                    <a:pt x="0" y="110"/>
                    <a:pt x="2" y="108"/>
                    <a:pt x="4" y="108"/>
                  </a:cubicBezTo>
                  <a:cubicBezTo>
                    <a:pt x="6" y="108"/>
                    <a:pt x="6" y="108"/>
                    <a:pt x="6" y="108"/>
                  </a:cubicBezTo>
                  <a:cubicBezTo>
                    <a:pt x="8" y="108"/>
                    <a:pt x="8" y="108"/>
                    <a:pt x="8" y="108"/>
                  </a:cubicBezTo>
                  <a:cubicBezTo>
                    <a:pt x="10" y="108"/>
                    <a:pt x="10" y="108"/>
                    <a:pt x="10" y="108"/>
                  </a:cubicBezTo>
                  <a:cubicBezTo>
                    <a:pt x="10" y="104"/>
                    <a:pt x="10" y="104"/>
                    <a:pt x="10" y="104"/>
                  </a:cubicBezTo>
                  <a:cubicBezTo>
                    <a:pt x="8" y="104"/>
                    <a:pt x="8" y="104"/>
                    <a:pt x="8" y="104"/>
                  </a:cubicBezTo>
                  <a:cubicBezTo>
                    <a:pt x="6" y="104"/>
                    <a:pt x="6" y="104"/>
                    <a:pt x="6" y="104"/>
                  </a:cubicBezTo>
                  <a:cubicBezTo>
                    <a:pt x="4" y="104"/>
                    <a:pt x="4" y="104"/>
                    <a:pt x="4" y="104"/>
                  </a:cubicBezTo>
                  <a:cubicBezTo>
                    <a:pt x="2" y="104"/>
                    <a:pt x="0" y="102"/>
                    <a:pt x="0" y="99"/>
                  </a:cubicBezTo>
                  <a:cubicBezTo>
                    <a:pt x="0" y="97"/>
                    <a:pt x="2" y="95"/>
                    <a:pt x="4" y="95"/>
                  </a:cubicBezTo>
                  <a:cubicBezTo>
                    <a:pt x="6" y="95"/>
                    <a:pt x="6" y="95"/>
                    <a:pt x="6" y="95"/>
                  </a:cubicBezTo>
                  <a:cubicBezTo>
                    <a:pt x="8" y="95"/>
                    <a:pt x="8" y="95"/>
                    <a:pt x="8" y="95"/>
                  </a:cubicBezTo>
                  <a:cubicBezTo>
                    <a:pt x="10" y="95"/>
                    <a:pt x="10" y="95"/>
                    <a:pt x="10" y="95"/>
                  </a:cubicBezTo>
                  <a:cubicBezTo>
                    <a:pt x="10" y="91"/>
                    <a:pt x="10" y="91"/>
                    <a:pt x="10" y="91"/>
                  </a:cubicBezTo>
                  <a:cubicBezTo>
                    <a:pt x="8" y="91"/>
                    <a:pt x="8" y="91"/>
                    <a:pt x="8" y="91"/>
                  </a:cubicBezTo>
                  <a:cubicBezTo>
                    <a:pt x="6" y="91"/>
                    <a:pt x="6" y="91"/>
                    <a:pt x="6" y="91"/>
                  </a:cubicBezTo>
                  <a:cubicBezTo>
                    <a:pt x="4" y="91"/>
                    <a:pt x="4" y="91"/>
                    <a:pt x="4" y="91"/>
                  </a:cubicBezTo>
                  <a:cubicBezTo>
                    <a:pt x="2" y="91"/>
                    <a:pt x="0" y="89"/>
                    <a:pt x="0" y="87"/>
                  </a:cubicBezTo>
                  <a:cubicBezTo>
                    <a:pt x="0" y="84"/>
                    <a:pt x="2" y="83"/>
                    <a:pt x="4" y="83"/>
                  </a:cubicBezTo>
                  <a:cubicBezTo>
                    <a:pt x="6" y="83"/>
                    <a:pt x="6" y="83"/>
                    <a:pt x="6" y="83"/>
                  </a:cubicBezTo>
                  <a:cubicBezTo>
                    <a:pt x="8" y="83"/>
                    <a:pt x="8" y="83"/>
                    <a:pt x="8" y="83"/>
                  </a:cubicBezTo>
                  <a:cubicBezTo>
                    <a:pt x="10" y="83"/>
                    <a:pt x="10" y="83"/>
                    <a:pt x="10" y="83"/>
                  </a:cubicBezTo>
                  <a:cubicBezTo>
                    <a:pt x="10" y="49"/>
                    <a:pt x="10" y="49"/>
                    <a:pt x="10" y="49"/>
                  </a:cubicBezTo>
                  <a:cubicBezTo>
                    <a:pt x="8" y="49"/>
                    <a:pt x="8" y="49"/>
                    <a:pt x="8" y="49"/>
                  </a:cubicBezTo>
                  <a:cubicBezTo>
                    <a:pt x="6" y="49"/>
                    <a:pt x="6" y="49"/>
                    <a:pt x="6" y="49"/>
                  </a:cubicBezTo>
                  <a:cubicBezTo>
                    <a:pt x="4" y="49"/>
                    <a:pt x="4" y="49"/>
                    <a:pt x="4" y="49"/>
                  </a:cubicBezTo>
                  <a:cubicBezTo>
                    <a:pt x="2" y="49"/>
                    <a:pt x="0" y="47"/>
                    <a:pt x="0" y="45"/>
                  </a:cubicBezTo>
                  <a:cubicBezTo>
                    <a:pt x="0" y="43"/>
                    <a:pt x="2" y="41"/>
                    <a:pt x="4" y="41"/>
                  </a:cubicBezTo>
                  <a:cubicBezTo>
                    <a:pt x="6" y="41"/>
                    <a:pt x="6" y="41"/>
                    <a:pt x="6" y="41"/>
                  </a:cubicBezTo>
                  <a:cubicBezTo>
                    <a:pt x="8" y="41"/>
                    <a:pt x="8" y="41"/>
                    <a:pt x="8" y="41"/>
                  </a:cubicBezTo>
                  <a:cubicBezTo>
                    <a:pt x="10" y="41"/>
                    <a:pt x="10" y="41"/>
                    <a:pt x="10" y="41"/>
                  </a:cubicBezTo>
                  <a:cubicBezTo>
                    <a:pt x="10" y="36"/>
                    <a:pt x="10" y="36"/>
                    <a:pt x="10" y="36"/>
                  </a:cubicBezTo>
                  <a:cubicBezTo>
                    <a:pt x="8" y="36"/>
                    <a:pt x="8" y="36"/>
                    <a:pt x="8" y="36"/>
                  </a:cubicBezTo>
                  <a:cubicBezTo>
                    <a:pt x="6" y="36"/>
                    <a:pt x="6" y="36"/>
                    <a:pt x="6" y="36"/>
                  </a:cubicBezTo>
                  <a:cubicBezTo>
                    <a:pt x="4" y="36"/>
                    <a:pt x="4" y="36"/>
                    <a:pt x="4" y="36"/>
                  </a:cubicBezTo>
                  <a:cubicBezTo>
                    <a:pt x="2" y="36"/>
                    <a:pt x="0" y="34"/>
                    <a:pt x="0" y="32"/>
                  </a:cubicBezTo>
                  <a:cubicBezTo>
                    <a:pt x="0" y="30"/>
                    <a:pt x="2" y="28"/>
                    <a:pt x="4" y="28"/>
                  </a:cubicBezTo>
                  <a:cubicBezTo>
                    <a:pt x="6" y="28"/>
                    <a:pt x="6" y="28"/>
                    <a:pt x="6" y="28"/>
                  </a:cubicBezTo>
                  <a:cubicBezTo>
                    <a:pt x="8" y="28"/>
                    <a:pt x="8" y="28"/>
                    <a:pt x="8" y="28"/>
                  </a:cubicBezTo>
                  <a:cubicBezTo>
                    <a:pt x="10" y="28"/>
                    <a:pt x="10" y="28"/>
                    <a:pt x="10" y="28"/>
                  </a:cubicBezTo>
                  <a:cubicBezTo>
                    <a:pt x="10" y="24"/>
                    <a:pt x="10" y="24"/>
                    <a:pt x="10" y="24"/>
                  </a:cubicBezTo>
                  <a:cubicBezTo>
                    <a:pt x="8" y="24"/>
                    <a:pt x="8" y="24"/>
                    <a:pt x="8" y="24"/>
                  </a:cubicBezTo>
                  <a:cubicBezTo>
                    <a:pt x="6" y="24"/>
                    <a:pt x="6" y="24"/>
                    <a:pt x="6" y="24"/>
                  </a:cubicBezTo>
                  <a:cubicBezTo>
                    <a:pt x="4" y="24"/>
                    <a:pt x="4" y="24"/>
                    <a:pt x="4" y="24"/>
                  </a:cubicBezTo>
                  <a:cubicBezTo>
                    <a:pt x="2" y="24"/>
                    <a:pt x="0" y="22"/>
                    <a:pt x="0" y="19"/>
                  </a:cubicBezTo>
                  <a:cubicBezTo>
                    <a:pt x="0" y="17"/>
                    <a:pt x="2" y="15"/>
                    <a:pt x="4" y="15"/>
                  </a:cubicBezTo>
                  <a:cubicBezTo>
                    <a:pt x="6" y="15"/>
                    <a:pt x="6" y="15"/>
                    <a:pt x="6" y="15"/>
                  </a:cubicBezTo>
                  <a:cubicBezTo>
                    <a:pt x="8" y="15"/>
                    <a:pt x="8" y="15"/>
                    <a:pt x="8" y="15"/>
                  </a:cubicBezTo>
                  <a:cubicBezTo>
                    <a:pt x="10" y="15"/>
                    <a:pt x="10" y="15"/>
                    <a:pt x="10" y="15"/>
                  </a:cubicBezTo>
                  <a:cubicBezTo>
                    <a:pt x="10" y="12"/>
                    <a:pt x="10" y="12"/>
                    <a:pt x="10" y="12"/>
                  </a:cubicBezTo>
                  <a:cubicBezTo>
                    <a:pt x="10" y="6"/>
                    <a:pt x="15" y="0"/>
                    <a:pt x="22" y="0"/>
                  </a:cubicBezTo>
                  <a:cubicBezTo>
                    <a:pt x="109" y="0"/>
                    <a:pt x="109" y="0"/>
                    <a:pt x="109" y="0"/>
                  </a:cubicBezTo>
                  <a:cubicBezTo>
                    <a:pt x="115" y="0"/>
                    <a:pt x="121" y="6"/>
                    <a:pt x="121" y="12"/>
                  </a:cubicBezTo>
                  <a:close/>
                  <a:moveTo>
                    <a:pt x="21" y="108"/>
                  </a:moveTo>
                  <a:cubicBezTo>
                    <a:pt x="21" y="108"/>
                    <a:pt x="20" y="107"/>
                    <a:pt x="20" y="107"/>
                  </a:cubicBezTo>
                  <a:cubicBezTo>
                    <a:pt x="13" y="107"/>
                    <a:pt x="13" y="107"/>
                    <a:pt x="13" y="107"/>
                  </a:cubicBezTo>
                  <a:cubicBezTo>
                    <a:pt x="13" y="107"/>
                    <a:pt x="12" y="108"/>
                    <a:pt x="12" y="108"/>
                  </a:cubicBezTo>
                  <a:cubicBezTo>
                    <a:pt x="13" y="108"/>
                    <a:pt x="13" y="108"/>
                    <a:pt x="13" y="108"/>
                  </a:cubicBezTo>
                  <a:cubicBezTo>
                    <a:pt x="15" y="108"/>
                    <a:pt x="17" y="110"/>
                    <a:pt x="17" y="112"/>
                  </a:cubicBezTo>
                  <a:cubicBezTo>
                    <a:pt x="17" y="115"/>
                    <a:pt x="15" y="116"/>
                    <a:pt x="13" y="116"/>
                  </a:cubicBezTo>
                  <a:cubicBezTo>
                    <a:pt x="12" y="116"/>
                    <a:pt x="12" y="116"/>
                    <a:pt x="12" y="116"/>
                  </a:cubicBezTo>
                  <a:cubicBezTo>
                    <a:pt x="12" y="117"/>
                    <a:pt x="13" y="117"/>
                    <a:pt x="13" y="117"/>
                  </a:cubicBezTo>
                  <a:cubicBezTo>
                    <a:pt x="20" y="117"/>
                    <a:pt x="20" y="117"/>
                    <a:pt x="20" y="117"/>
                  </a:cubicBezTo>
                  <a:cubicBezTo>
                    <a:pt x="20" y="117"/>
                    <a:pt x="21" y="117"/>
                    <a:pt x="21" y="116"/>
                  </a:cubicBezTo>
                  <a:lnTo>
                    <a:pt x="21" y="108"/>
                  </a:lnTo>
                  <a:close/>
                  <a:moveTo>
                    <a:pt x="21" y="96"/>
                  </a:moveTo>
                  <a:cubicBezTo>
                    <a:pt x="21" y="95"/>
                    <a:pt x="20" y="94"/>
                    <a:pt x="20" y="94"/>
                  </a:cubicBezTo>
                  <a:cubicBezTo>
                    <a:pt x="13" y="94"/>
                    <a:pt x="13" y="94"/>
                    <a:pt x="13" y="94"/>
                  </a:cubicBezTo>
                  <a:cubicBezTo>
                    <a:pt x="13" y="94"/>
                    <a:pt x="12" y="95"/>
                    <a:pt x="12" y="95"/>
                  </a:cubicBezTo>
                  <a:cubicBezTo>
                    <a:pt x="13" y="95"/>
                    <a:pt x="13" y="95"/>
                    <a:pt x="13" y="95"/>
                  </a:cubicBezTo>
                  <a:cubicBezTo>
                    <a:pt x="15" y="95"/>
                    <a:pt x="17" y="97"/>
                    <a:pt x="17" y="99"/>
                  </a:cubicBezTo>
                  <a:cubicBezTo>
                    <a:pt x="17" y="102"/>
                    <a:pt x="15" y="104"/>
                    <a:pt x="13" y="104"/>
                  </a:cubicBezTo>
                  <a:cubicBezTo>
                    <a:pt x="12" y="104"/>
                    <a:pt x="12" y="104"/>
                    <a:pt x="12" y="104"/>
                  </a:cubicBezTo>
                  <a:cubicBezTo>
                    <a:pt x="12" y="104"/>
                    <a:pt x="13" y="105"/>
                    <a:pt x="13" y="105"/>
                  </a:cubicBezTo>
                  <a:cubicBezTo>
                    <a:pt x="20" y="105"/>
                    <a:pt x="20" y="105"/>
                    <a:pt x="20" y="105"/>
                  </a:cubicBezTo>
                  <a:cubicBezTo>
                    <a:pt x="20" y="105"/>
                    <a:pt x="21" y="104"/>
                    <a:pt x="21" y="104"/>
                  </a:cubicBezTo>
                  <a:lnTo>
                    <a:pt x="21" y="96"/>
                  </a:lnTo>
                  <a:close/>
                  <a:moveTo>
                    <a:pt x="21" y="83"/>
                  </a:moveTo>
                  <a:cubicBezTo>
                    <a:pt x="21" y="82"/>
                    <a:pt x="20" y="82"/>
                    <a:pt x="20" y="82"/>
                  </a:cubicBezTo>
                  <a:cubicBezTo>
                    <a:pt x="13" y="82"/>
                    <a:pt x="13" y="82"/>
                    <a:pt x="13" y="82"/>
                  </a:cubicBezTo>
                  <a:cubicBezTo>
                    <a:pt x="13" y="82"/>
                    <a:pt x="12" y="82"/>
                    <a:pt x="12" y="83"/>
                  </a:cubicBezTo>
                  <a:cubicBezTo>
                    <a:pt x="13" y="83"/>
                    <a:pt x="13" y="83"/>
                    <a:pt x="13" y="83"/>
                  </a:cubicBezTo>
                  <a:cubicBezTo>
                    <a:pt x="15" y="83"/>
                    <a:pt x="17" y="84"/>
                    <a:pt x="17" y="87"/>
                  </a:cubicBezTo>
                  <a:cubicBezTo>
                    <a:pt x="17" y="89"/>
                    <a:pt x="15" y="91"/>
                    <a:pt x="13" y="91"/>
                  </a:cubicBezTo>
                  <a:cubicBezTo>
                    <a:pt x="12" y="91"/>
                    <a:pt x="12" y="91"/>
                    <a:pt x="12" y="91"/>
                  </a:cubicBezTo>
                  <a:cubicBezTo>
                    <a:pt x="12" y="91"/>
                    <a:pt x="13" y="92"/>
                    <a:pt x="13" y="92"/>
                  </a:cubicBezTo>
                  <a:cubicBezTo>
                    <a:pt x="20" y="92"/>
                    <a:pt x="20" y="92"/>
                    <a:pt x="20" y="92"/>
                  </a:cubicBezTo>
                  <a:cubicBezTo>
                    <a:pt x="20" y="92"/>
                    <a:pt x="21" y="91"/>
                    <a:pt x="21" y="91"/>
                  </a:cubicBezTo>
                  <a:lnTo>
                    <a:pt x="21" y="83"/>
                  </a:lnTo>
                  <a:close/>
                  <a:moveTo>
                    <a:pt x="21" y="41"/>
                  </a:moveTo>
                  <a:cubicBezTo>
                    <a:pt x="21" y="40"/>
                    <a:pt x="20" y="40"/>
                    <a:pt x="20" y="40"/>
                  </a:cubicBezTo>
                  <a:cubicBezTo>
                    <a:pt x="13" y="40"/>
                    <a:pt x="13" y="40"/>
                    <a:pt x="13" y="40"/>
                  </a:cubicBezTo>
                  <a:cubicBezTo>
                    <a:pt x="13" y="40"/>
                    <a:pt x="12" y="40"/>
                    <a:pt x="12" y="41"/>
                  </a:cubicBezTo>
                  <a:cubicBezTo>
                    <a:pt x="13" y="41"/>
                    <a:pt x="13" y="41"/>
                    <a:pt x="13" y="41"/>
                  </a:cubicBezTo>
                  <a:cubicBezTo>
                    <a:pt x="15" y="41"/>
                    <a:pt x="17" y="43"/>
                    <a:pt x="17" y="45"/>
                  </a:cubicBezTo>
                  <a:cubicBezTo>
                    <a:pt x="17" y="47"/>
                    <a:pt x="15" y="49"/>
                    <a:pt x="13" y="49"/>
                  </a:cubicBezTo>
                  <a:cubicBezTo>
                    <a:pt x="12" y="49"/>
                    <a:pt x="12" y="49"/>
                    <a:pt x="12" y="49"/>
                  </a:cubicBezTo>
                  <a:cubicBezTo>
                    <a:pt x="12" y="50"/>
                    <a:pt x="13" y="50"/>
                    <a:pt x="13" y="50"/>
                  </a:cubicBezTo>
                  <a:cubicBezTo>
                    <a:pt x="20" y="50"/>
                    <a:pt x="20" y="50"/>
                    <a:pt x="20" y="50"/>
                  </a:cubicBezTo>
                  <a:cubicBezTo>
                    <a:pt x="20" y="50"/>
                    <a:pt x="21" y="50"/>
                    <a:pt x="21" y="49"/>
                  </a:cubicBezTo>
                  <a:lnTo>
                    <a:pt x="21" y="41"/>
                  </a:lnTo>
                  <a:close/>
                  <a:moveTo>
                    <a:pt x="21" y="28"/>
                  </a:moveTo>
                  <a:cubicBezTo>
                    <a:pt x="21" y="28"/>
                    <a:pt x="20" y="27"/>
                    <a:pt x="20" y="27"/>
                  </a:cubicBezTo>
                  <a:cubicBezTo>
                    <a:pt x="13" y="27"/>
                    <a:pt x="13" y="27"/>
                    <a:pt x="13" y="27"/>
                  </a:cubicBezTo>
                  <a:cubicBezTo>
                    <a:pt x="13" y="27"/>
                    <a:pt x="12" y="28"/>
                    <a:pt x="12" y="28"/>
                  </a:cubicBezTo>
                  <a:cubicBezTo>
                    <a:pt x="13" y="28"/>
                    <a:pt x="13" y="28"/>
                    <a:pt x="13" y="28"/>
                  </a:cubicBezTo>
                  <a:cubicBezTo>
                    <a:pt x="15" y="28"/>
                    <a:pt x="17" y="30"/>
                    <a:pt x="17" y="32"/>
                  </a:cubicBezTo>
                  <a:cubicBezTo>
                    <a:pt x="17" y="34"/>
                    <a:pt x="15" y="36"/>
                    <a:pt x="13" y="36"/>
                  </a:cubicBezTo>
                  <a:cubicBezTo>
                    <a:pt x="12" y="36"/>
                    <a:pt x="12" y="36"/>
                    <a:pt x="12" y="36"/>
                  </a:cubicBezTo>
                  <a:cubicBezTo>
                    <a:pt x="12" y="37"/>
                    <a:pt x="13" y="37"/>
                    <a:pt x="13" y="37"/>
                  </a:cubicBezTo>
                  <a:cubicBezTo>
                    <a:pt x="20" y="37"/>
                    <a:pt x="20" y="37"/>
                    <a:pt x="20" y="37"/>
                  </a:cubicBezTo>
                  <a:cubicBezTo>
                    <a:pt x="20" y="37"/>
                    <a:pt x="21" y="37"/>
                    <a:pt x="21" y="36"/>
                  </a:cubicBezTo>
                  <a:lnTo>
                    <a:pt x="21" y="28"/>
                  </a:lnTo>
                  <a:close/>
                  <a:moveTo>
                    <a:pt x="21" y="15"/>
                  </a:moveTo>
                  <a:cubicBezTo>
                    <a:pt x="21" y="15"/>
                    <a:pt x="20" y="14"/>
                    <a:pt x="20" y="14"/>
                  </a:cubicBezTo>
                  <a:cubicBezTo>
                    <a:pt x="13" y="14"/>
                    <a:pt x="13" y="14"/>
                    <a:pt x="13" y="14"/>
                  </a:cubicBezTo>
                  <a:cubicBezTo>
                    <a:pt x="13" y="14"/>
                    <a:pt x="12" y="15"/>
                    <a:pt x="12" y="15"/>
                  </a:cubicBezTo>
                  <a:cubicBezTo>
                    <a:pt x="13" y="15"/>
                    <a:pt x="13" y="15"/>
                    <a:pt x="13" y="15"/>
                  </a:cubicBezTo>
                  <a:cubicBezTo>
                    <a:pt x="15" y="15"/>
                    <a:pt x="17" y="17"/>
                    <a:pt x="17" y="19"/>
                  </a:cubicBezTo>
                  <a:cubicBezTo>
                    <a:pt x="17" y="22"/>
                    <a:pt x="15" y="24"/>
                    <a:pt x="13" y="24"/>
                  </a:cubicBezTo>
                  <a:cubicBezTo>
                    <a:pt x="12" y="24"/>
                    <a:pt x="12" y="24"/>
                    <a:pt x="12" y="24"/>
                  </a:cubicBezTo>
                  <a:cubicBezTo>
                    <a:pt x="12" y="24"/>
                    <a:pt x="13" y="24"/>
                    <a:pt x="13" y="24"/>
                  </a:cubicBezTo>
                  <a:cubicBezTo>
                    <a:pt x="20" y="24"/>
                    <a:pt x="20" y="24"/>
                    <a:pt x="20" y="24"/>
                  </a:cubicBezTo>
                  <a:cubicBezTo>
                    <a:pt x="20" y="24"/>
                    <a:pt x="21" y="24"/>
                    <a:pt x="21" y="23"/>
                  </a:cubicBezTo>
                  <a:lnTo>
                    <a:pt x="21" y="15"/>
                  </a:lnTo>
                  <a:close/>
                  <a:moveTo>
                    <a:pt x="102" y="32"/>
                  </a:moveTo>
                  <a:cubicBezTo>
                    <a:pt x="102" y="25"/>
                    <a:pt x="96" y="19"/>
                    <a:pt x="89" y="19"/>
                  </a:cubicBezTo>
                  <a:cubicBezTo>
                    <a:pt x="48" y="19"/>
                    <a:pt x="48" y="19"/>
                    <a:pt x="48" y="19"/>
                  </a:cubicBezTo>
                  <a:cubicBezTo>
                    <a:pt x="41" y="19"/>
                    <a:pt x="36" y="25"/>
                    <a:pt x="36" y="32"/>
                  </a:cubicBezTo>
                  <a:cubicBezTo>
                    <a:pt x="36" y="39"/>
                    <a:pt x="41" y="44"/>
                    <a:pt x="48" y="44"/>
                  </a:cubicBezTo>
                  <a:cubicBezTo>
                    <a:pt x="89" y="44"/>
                    <a:pt x="89" y="44"/>
                    <a:pt x="89" y="44"/>
                  </a:cubicBezTo>
                  <a:cubicBezTo>
                    <a:pt x="96" y="44"/>
                    <a:pt x="102" y="39"/>
                    <a:pt x="10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cxnSp>
        <p:nvCxnSpPr>
          <p:cNvPr id="3" name="直接连接符 2"/>
          <p:cNvCxnSpPr/>
          <p:nvPr/>
        </p:nvCxnSpPr>
        <p:spPr>
          <a:xfrm>
            <a:off x="1132953" y="897658"/>
            <a:ext cx="7543503"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331640" y="1275606"/>
            <a:ext cx="6552728" cy="4524315"/>
          </a:xfrm>
          <a:prstGeom prst="rect">
            <a:avLst/>
          </a:prstGeom>
          <a:noFill/>
        </p:spPr>
        <p:txBody>
          <a:bodyPr wrap="square" rtlCol="0">
            <a:spAutoFit/>
          </a:bodyPr>
          <a:lstStyle/>
          <a:p>
            <a:pPr marL="285750" indent="-285750">
              <a:buFont typeface="Wingdings" charset="2"/>
              <a:buChar char="l"/>
            </a:pPr>
            <a:r>
              <a:rPr kumimoji="1" lang="zh-CN" altLang="en-US" sz="1600" dirty="0" smtClean="0">
                <a:latin typeface="微软雅黑"/>
                <a:ea typeface="微软雅黑"/>
                <a:cs typeface="微软雅黑"/>
              </a:rPr>
              <a:t>目前心理工作坊成员构成：张晓寅老师</a:t>
            </a:r>
            <a:r>
              <a:rPr kumimoji="1" lang="zh-CN" altLang="en-US" sz="1600" dirty="0" smtClean="0">
                <a:latin typeface="微软雅黑"/>
                <a:ea typeface="微软雅黑"/>
                <a:cs typeface="微软雅黑"/>
              </a:rPr>
              <a:t>（学校</a:t>
            </a:r>
            <a:r>
              <a:rPr kumimoji="1" lang="zh-CN" altLang="en-US" sz="1600" dirty="0" smtClean="0">
                <a:latin typeface="微软雅黑"/>
                <a:ea typeface="微软雅黑"/>
                <a:cs typeface="微软雅黑"/>
              </a:rPr>
              <a:t>心理咨询师中级）；施桂娟、刘欣欣、刘雍鹤、刘林艳老师（心理学硕士）、陈颖老师（学校心理咨询师中级）</a:t>
            </a:r>
            <a:r>
              <a:rPr kumimoji="1" lang="zh-CN" altLang="en-US" sz="1600" dirty="0">
                <a:latin typeface="微软雅黑"/>
                <a:ea typeface="微软雅黑"/>
                <a:cs typeface="微软雅黑"/>
              </a:rPr>
              <a:t>；</a:t>
            </a:r>
            <a:r>
              <a:rPr kumimoji="1" lang="zh-CN" altLang="en-US" sz="1600" dirty="0" smtClean="0">
                <a:latin typeface="微软雅黑"/>
                <a:ea typeface="微软雅黑"/>
                <a:cs typeface="微软雅黑"/>
              </a:rPr>
              <a:t>齐孟瀚、马秀娟老师（国家二级心理咨询师）；高祺、杜亚楠、孙滔韬、成利平</a:t>
            </a:r>
            <a:r>
              <a:rPr kumimoji="1" lang="en-US" altLang="zh-CN" sz="1600" dirty="0" smtClean="0">
                <a:latin typeface="微软雅黑"/>
                <a:ea typeface="微软雅黑"/>
                <a:cs typeface="微软雅黑"/>
              </a:rPr>
              <a:t>12</a:t>
            </a:r>
            <a:r>
              <a:rPr kumimoji="1" lang="zh-CN" altLang="en-US" sz="1600" dirty="0" smtClean="0">
                <a:latin typeface="微软雅黑"/>
                <a:ea typeface="微软雅黑"/>
                <a:cs typeface="微软雅黑"/>
              </a:rPr>
              <a:t>位老师。</a:t>
            </a:r>
            <a:endParaRPr kumimoji="1" lang="en-US" altLang="zh-CN" sz="1600" dirty="0" smtClean="0">
              <a:latin typeface="微软雅黑"/>
              <a:ea typeface="微软雅黑"/>
              <a:cs typeface="微软雅黑"/>
            </a:endParaRPr>
          </a:p>
          <a:p>
            <a:endParaRPr kumimoji="1" lang="en-US" altLang="zh-CN" sz="1600" dirty="0" smtClean="0">
              <a:latin typeface="微软雅黑"/>
              <a:ea typeface="微软雅黑"/>
              <a:cs typeface="微软雅黑"/>
            </a:endParaRPr>
          </a:p>
          <a:p>
            <a:pPr marL="285750" indent="-285750">
              <a:buFont typeface="Wingdings" charset="2"/>
              <a:buChar char="l"/>
            </a:pPr>
            <a:endParaRPr lang="en-US" altLang="zh-CN" sz="1600" dirty="0">
              <a:latin typeface="微软雅黑"/>
              <a:ea typeface="微软雅黑"/>
              <a:cs typeface="微软雅黑"/>
            </a:endParaRPr>
          </a:p>
          <a:p>
            <a:pPr marL="285750" indent="-285750">
              <a:buFont typeface="Wingdings" charset="2"/>
              <a:buChar char="l"/>
            </a:pPr>
            <a:r>
              <a:rPr lang="zh-CN" altLang="en-US" sz="1600" dirty="0">
                <a:latin typeface="微软雅黑"/>
                <a:ea typeface="微软雅黑"/>
                <a:cs typeface="微软雅黑"/>
              </a:rPr>
              <a:t>定期出访其他高校心理中心，如华师大心理健康教育与咨询中心、上师大心理健康教育与咨询中心，学习先进经验，取长补短</a:t>
            </a:r>
            <a:r>
              <a:rPr lang="zh-CN" altLang="en-US" sz="1600" dirty="0" smtClean="0">
                <a:latin typeface="微软雅黑"/>
                <a:ea typeface="微软雅黑"/>
                <a:cs typeface="微软雅黑"/>
              </a:rPr>
              <a:t>。</a:t>
            </a:r>
            <a:endParaRPr lang="en-US" altLang="zh-CN" sz="1600" dirty="0" smtClean="0">
              <a:latin typeface="微软雅黑"/>
              <a:ea typeface="微软雅黑"/>
              <a:cs typeface="微软雅黑"/>
            </a:endParaRPr>
          </a:p>
          <a:p>
            <a:pPr marL="285750" indent="-285750">
              <a:buFont typeface="Wingdings" charset="2"/>
              <a:buChar char="l"/>
            </a:pPr>
            <a:endParaRPr lang="en-US" altLang="zh-CN" sz="1600" dirty="0">
              <a:latin typeface="微软雅黑"/>
              <a:ea typeface="微软雅黑"/>
              <a:cs typeface="微软雅黑"/>
            </a:endParaRPr>
          </a:p>
          <a:p>
            <a:pPr marL="285750" indent="-285750">
              <a:buFont typeface="Wingdings" charset="2"/>
              <a:buChar char="l"/>
            </a:pPr>
            <a:r>
              <a:rPr lang="zh-CN" altLang="en-US" sz="1600" dirty="0" smtClean="0">
                <a:latin typeface="微软雅黑"/>
                <a:ea typeface="微软雅黑"/>
                <a:cs typeface="微软雅黑"/>
              </a:rPr>
              <a:t>上半年写论文投稿上海高校心理协会年会，下半年写案例报告，汇编成册</a:t>
            </a:r>
            <a:endParaRPr lang="en-US" altLang="zh-CN" sz="1600" dirty="0" smtClean="0">
              <a:latin typeface="微软雅黑"/>
              <a:ea typeface="微软雅黑"/>
              <a:cs typeface="微软雅黑"/>
            </a:endParaRPr>
          </a:p>
          <a:p>
            <a:pPr marL="285750" indent="-285750">
              <a:buFont typeface="Wingdings" charset="2"/>
              <a:buChar char="l"/>
            </a:pPr>
            <a:endParaRPr lang="en-US" altLang="zh-CN" sz="1600" dirty="0">
              <a:latin typeface="微软雅黑"/>
              <a:ea typeface="微软雅黑"/>
              <a:cs typeface="微软雅黑"/>
            </a:endParaRPr>
          </a:p>
          <a:p>
            <a:endParaRPr lang="en-US" altLang="zh-CN" sz="1600" dirty="0">
              <a:latin typeface="微软雅黑"/>
              <a:ea typeface="微软雅黑"/>
              <a:cs typeface="微软雅黑"/>
            </a:endParaRPr>
          </a:p>
          <a:p>
            <a:endParaRPr lang="zh-CN" altLang="en-US" sz="1600" dirty="0">
              <a:latin typeface="微软雅黑"/>
              <a:ea typeface="微软雅黑"/>
              <a:cs typeface="微软雅黑"/>
            </a:endParaRPr>
          </a:p>
          <a:p>
            <a:endParaRPr lang="en-US" altLang="zh-CN" sz="1600" dirty="0" smtClean="0">
              <a:latin typeface="微软雅黑"/>
              <a:ea typeface="微软雅黑"/>
              <a:cs typeface="微软雅黑"/>
            </a:endParaRPr>
          </a:p>
          <a:p>
            <a:endParaRPr lang="en-US" altLang="zh-CN" sz="1600" dirty="0" smtClean="0">
              <a:latin typeface="微软雅黑"/>
              <a:ea typeface="微软雅黑"/>
              <a:cs typeface="微软雅黑"/>
            </a:endParaRPr>
          </a:p>
          <a:p>
            <a:endParaRPr kumimoji="1" lang="en-US" altLang="zh-CN" sz="1600" dirty="0">
              <a:latin typeface="微软雅黑"/>
              <a:ea typeface="微软雅黑"/>
              <a:cs typeface="微软雅黑"/>
            </a:endParaRPr>
          </a:p>
          <a:p>
            <a:endParaRPr kumimoji="1" lang="zh-CN" altLang="en-US" sz="1600" dirty="0">
              <a:latin typeface="微软雅黑"/>
              <a:ea typeface="微软雅黑"/>
              <a:cs typeface="微软雅黑"/>
            </a:endParaRPr>
          </a:p>
        </p:txBody>
      </p:sp>
    </p:spTree>
    <p:extLst>
      <p:ext uri="{BB962C8B-B14F-4D97-AF65-F5344CB8AC3E}">
        <p14:creationId xmlns:p14="http://schemas.microsoft.com/office/powerpoint/2010/main" val="334646062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9152" y="843558"/>
            <a:ext cx="7416824" cy="3693319"/>
          </a:xfrm>
          <a:prstGeom prst="rect">
            <a:avLst/>
          </a:prstGeom>
        </p:spPr>
        <p:txBody>
          <a:bodyPr wrap="square">
            <a:spAutoFit/>
          </a:bodyPr>
          <a:lstStyle/>
          <a:p>
            <a:pPr marL="285750" indent="-285750">
              <a:buFont typeface="Wingdings" charset="2"/>
              <a:buChar char="l"/>
            </a:pPr>
            <a:r>
              <a:rPr lang="zh-CN" altLang="zh-CN" dirty="0">
                <a:latin typeface="微软雅黑"/>
                <a:ea typeface="微软雅黑"/>
                <a:cs typeface="微软雅黑"/>
              </a:rPr>
              <a:t>工作坊将继续定期</a:t>
            </a:r>
            <a:r>
              <a:rPr lang="zh-CN" altLang="en-US" dirty="0">
                <a:latin typeface="微软雅黑"/>
                <a:ea typeface="微软雅黑"/>
                <a:cs typeface="微软雅黑"/>
              </a:rPr>
              <a:t>专题讲座，研讨</a:t>
            </a:r>
            <a:r>
              <a:rPr lang="zh-CN" altLang="zh-CN" dirty="0">
                <a:latin typeface="微软雅黑"/>
                <a:ea typeface="微软雅黑"/>
                <a:cs typeface="微软雅黑"/>
              </a:rPr>
              <a:t>，通过培训提高专、兼职心理健康教育辅导员的</a:t>
            </a:r>
            <a:r>
              <a:rPr lang="zh-CN" altLang="zh-CN" b="1" dirty="0">
                <a:latin typeface="微软雅黑"/>
                <a:ea typeface="微软雅黑"/>
                <a:cs typeface="微软雅黑"/>
              </a:rPr>
              <a:t>基本理论，专业知识和操作技能水平</a:t>
            </a:r>
            <a:r>
              <a:rPr lang="zh-CN" altLang="zh-CN" dirty="0">
                <a:latin typeface="微软雅黑"/>
                <a:ea typeface="微软雅黑"/>
                <a:cs typeface="微软雅黑"/>
              </a:rPr>
              <a:t>。定期聘请心理健康教育专家做</a:t>
            </a:r>
            <a:r>
              <a:rPr lang="zh-CN" altLang="zh-CN" b="1" dirty="0">
                <a:latin typeface="微软雅黑"/>
                <a:ea typeface="微软雅黑"/>
                <a:cs typeface="微软雅黑"/>
              </a:rPr>
              <a:t>专题报告</a:t>
            </a:r>
            <a:r>
              <a:rPr lang="zh-CN" altLang="zh-CN" dirty="0">
                <a:latin typeface="微软雅黑"/>
                <a:ea typeface="微软雅黑"/>
                <a:cs typeface="微软雅黑"/>
              </a:rPr>
              <a:t>，增强心理健康教育的</a:t>
            </a:r>
            <a:r>
              <a:rPr lang="zh-CN" altLang="zh-CN" b="1" dirty="0">
                <a:latin typeface="微软雅黑"/>
                <a:ea typeface="微软雅黑"/>
                <a:cs typeface="微软雅黑"/>
              </a:rPr>
              <a:t>责任意识</a:t>
            </a:r>
            <a:r>
              <a:rPr lang="zh-CN" altLang="zh-CN" dirty="0">
                <a:latin typeface="微软雅黑"/>
                <a:ea typeface="微软雅黑"/>
                <a:cs typeface="微软雅黑"/>
              </a:rPr>
              <a:t>，建立全体教师共同参与的心理健康教育的</a:t>
            </a:r>
            <a:r>
              <a:rPr lang="zh-CN" altLang="zh-CN" b="1" dirty="0">
                <a:latin typeface="微软雅黑"/>
                <a:ea typeface="微软雅黑"/>
                <a:cs typeface="微软雅黑"/>
              </a:rPr>
              <a:t>工作的机制</a:t>
            </a:r>
            <a:r>
              <a:rPr lang="zh-CN" altLang="zh-CN" dirty="0">
                <a:latin typeface="微软雅黑"/>
                <a:ea typeface="微软雅黑"/>
                <a:cs typeface="微软雅黑"/>
              </a:rPr>
              <a:t>，以老带新，增强新进心理健康教育辅导员的业务能力</a:t>
            </a:r>
            <a:r>
              <a:rPr lang="zh-CN" altLang="zh-CN" dirty="0" smtClean="0">
                <a:latin typeface="微软雅黑"/>
                <a:ea typeface="微软雅黑"/>
                <a:cs typeface="微软雅黑"/>
              </a:rPr>
              <a:t>。</a:t>
            </a:r>
            <a:endParaRPr lang="en-US" altLang="zh-CN" dirty="0" smtClean="0">
              <a:latin typeface="微软雅黑"/>
              <a:ea typeface="微软雅黑"/>
              <a:cs typeface="微软雅黑"/>
            </a:endParaRPr>
          </a:p>
          <a:p>
            <a:pPr marL="285750" indent="-285750">
              <a:buFont typeface="Wingdings" charset="2"/>
              <a:buChar char="l"/>
            </a:pPr>
            <a:endParaRPr lang="en-US" altLang="zh-CN" dirty="0">
              <a:latin typeface="微软雅黑"/>
              <a:ea typeface="微软雅黑"/>
              <a:cs typeface="微软雅黑"/>
            </a:endParaRPr>
          </a:p>
          <a:p>
            <a:pPr marL="285750" indent="-285750">
              <a:buFont typeface="Wingdings" charset="2"/>
              <a:buChar char="l"/>
            </a:pPr>
            <a:endParaRPr lang="en-US" altLang="zh-CN" dirty="0" smtClean="0">
              <a:latin typeface="微软雅黑"/>
              <a:ea typeface="微软雅黑"/>
              <a:cs typeface="微软雅黑"/>
            </a:endParaRPr>
          </a:p>
          <a:p>
            <a:pPr marL="285750" indent="-285750">
              <a:buFont typeface="Wingdings" charset="2"/>
              <a:buChar char="l"/>
            </a:pPr>
            <a:r>
              <a:rPr lang="zh-CN" altLang="en-US" dirty="0">
                <a:latin typeface="微软雅黑"/>
                <a:ea typeface="微软雅黑"/>
                <a:cs typeface="微软雅黑"/>
              </a:rPr>
              <a:t>美好地</a:t>
            </a:r>
            <a:r>
              <a:rPr lang="zh-CN" altLang="en-US" dirty="0" smtClean="0">
                <a:latin typeface="微软雅黑"/>
                <a:ea typeface="微软雅黑"/>
                <a:cs typeface="微软雅黑"/>
              </a:rPr>
              <a:t>计划：</a:t>
            </a:r>
            <a:endParaRPr lang="en-US" altLang="zh-CN" dirty="0" smtClean="0">
              <a:latin typeface="微软雅黑"/>
              <a:ea typeface="微软雅黑"/>
              <a:cs typeface="微软雅黑"/>
            </a:endParaRPr>
          </a:p>
          <a:p>
            <a:r>
              <a:rPr lang="zh-CN" altLang="zh-CN" dirty="0" smtClean="0">
                <a:latin typeface="微软雅黑"/>
                <a:ea typeface="微软雅黑"/>
                <a:cs typeface="微软雅黑"/>
              </a:rPr>
              <a:t> </a:t>
            </a:r>
            <a:endParaRPr lang="en-US" altLang="zh-CN" dirty="0" smtClean="0">
              <a:latin typeface="微软雅黑"/>
              <a:ea typeface="微软雅黑"/>
              <a:cs typeface="微软雅黑"/>
            </a:endParaRPr>
          </a:p>
          <a:p>
            <a:pPr marL="285750" indent="-285750">
              <a:buFont typeface="Wingdings" charset="2"/>
              <a:buChar char="l"/>
            </a:pPr>
            <a:r>
              <a:rPr lang="en-US" altLang="zh-CN" dirty="0" smtClean="0">
                <a:latin typeface="微软雅黑"/>
                <a:ea typeface="微软雅黑"/>
                <a:cs typeface="微软雅黑"/>
              </a:rPr>
              <a:t>1</a:t>
            </a:r>
            <a:r>
              <a:rPr lang="zh-CN" altLang="en-US" dirty="0" smtClean="0">
                <a:latin typeface="微软雅黑"/>
                <a:ea typeface="微软雅黑"/>
                <a:cs typeface="微软雅黑"/>
              </a:rPr>
              <a:t>次外出调研</a:t>
            </a:r>
            <a:endParaRPr lang="en-US" altLang="zh-CN" dirty="0" smtClean="0">
              <a:latin typeface="微软雅黑"/>
              <a:ea typeface="微软雅黑"/>
              <a:cs typeface="微软雅黑"/>
            </a:endParaRPr>
          </a:p>
          <a:p>
            <a:pPr marL="285750" indent="-285750">
              <a:buFont typeface="Wingdings" charset="2"/>
              <a:buChar char="l"/>
            </a:pPr>
            <a:r>
              <a:rPr lang="en-US" altLang="zh-CN" dirty="0" smtClean="0">
                <a:latin typeface="微软雅黑"/>
                <a:ea typeface="微软雅黑"/>
                <a:cs typeface="微软雅黑"/>
              </a:rPr>
              <a:t>2</a:t>
            </a:r>
            <a:r>
              <a:rPr lang="zh-CN" altLang="en-US" dirty="0" smtClean="0">
                <a:latin typeface="微软雅黑"/>
                <a:ea typeface="微软雅黑"/>
                <a:cs typeface="微软雅黑"/>
              </a:rPr>
              <a:t>次校内沙龙</a:t>
            </a:r>
            <a:endParaRPr lang="en-US" altLang="zh-CN" dirty="0" smtClean="0">
              <a:latin typeface="微软雅黑"/>
              <a:ea typeface="微软雅黑"/>
              <a:cs typeface="微软雅黑"/>
            </a:endParaRPr>
          </a:p>
          <a:p>
            <a:pPr marL="285750" indent="-285750">
              <a:buFont typeface="Wingdings" charset="2"/>
              <a:buChar char="l"/>
            </a:pPr>
            <a:r>
              <a:rPr lang="en-US" altLang="zh-CN" dirty="0" smtClean="0">
                <a:latin typeface="微软雅黑"/>
                <a:ea typeface="微软雅黑"/>
                <a:cs typeface="微软雅黑"/>
              </a:rPr>
              <a:t>3</a:t>
            </a:r>
            <a:r>
              <a:rPr lang="zh-CN" altLang="en-US" dirty="0" smtClean="0">
                <a:latin typeface="微软雅黑"/>
                <a:ea typeface="微软雅黑"/>
                <a:cs typeface="微软雅黑"/>
              </a:rPr>
              <a:t>次户外拓展</a:t>
            </a:r>
            <a:endParaRPr lang="en-US" altLang="zh-CN" dirty="0">
              <a:latin typeface="微软雅黑"/>
              <a:ea typeface="微软雅黑"/>
              <a:cs typeface="微软雅黑"/>
            </a:endParaRPr>
          </a:p>
          <a:p>
            <a:pPr marL="285750" indent="-285750">
              <a:buFont typeface="Wingdings" charset="2"/>
              <a:buChar char="l"/>
            </a:pPr>
            <a:r>
              <a:rPr lang="en-US" altLang="zh-CN" dirty="0" smtClean="0">
                <a:latin typeface="微软雅黑"/>
                <a:ea typeface="微软雅黑"/>
                <a:cs typeface="微软雅黑"/>
              </a:rPr>
              <a:t>4</a:t>
            </a:r>
            <a:r>
              <a:rPr lang="zh-CN" altLang="en-US" dirty="0" smtClean="0">
                <a:latin typeface="微软雅黑"/>
                <a:ea typeface="微软雅黑"/>
                <a:cs typeface="微软雅黑"/>
              </a:rPr>
              <a:t>次专家讲座</a:t>
            </a:r>
            <a:endParaRPr lang="en-US" altLang="zh-CN" dirty="0">
              <a:latin typeface="微软雅黑"/>
              <a:ea typeface="微软雅黑"/>
              <a:cs typeface="微软雅黑"/>
            </a:endParaRPr>
          </a:p>
        </p:txBody>
      </p:sp>
    </p:spTree>
    <p:extLst>
      <p:ext uri="{BB962C8B-B14F-4D97-AF65-F5344CB8AC3E}">
        <p14:creationId xmlns:p14="http://schemas.microsoft.com/office/powerpoint/2010/main" val="3732480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082" y="411510"/>
            <a:ext cx="8346382"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664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31640" y="1275606"/>
            <a:ext cx="6552728" cy="2554545"/>
          </a:xfrm>
          <a:prstGeom prst="rect">
            <a:avLst/>
          </a:prstGeom>
          <a:noFill/>
        </p:spPr>
        <p:txBody>
          <a:bodyPr wrap="square" rtlCol="0">
            <a:spAutoFit/>
          </a:bodyPr>
          <a:lstStyle/>
          <a:p>
            <a:pPr marL="285750" indent="-285750">
              <a:buFont typeface="Wingdings" charset="2"/>
              <a:buChar char="l"/>
            </a:pPr>
            <a:r>
              <a:rPr kumimoji="1" lang="zh-CN" altLang="en-US" sz="1600" dirty="0">
                <a:latin typeface="微软雅黑"/>
                <a:ea typeface="微软雅黑"/>
                <a:cs typeface="微软雅黑"/>
              </a:rPr>
              <a:t>工</a:t>
            </a:r>
            <a:r>
              <a:rPr kumimoji="1" lang="zh-CN" altLang="en-US" sz="1600" dirty="0" smtClean="0">
                <a:latin typeface="微软雅黑"/>
                <a:ea typeface="微软雅黑"/>
                <a:cs typeface="微软雅黑"/>
              </a:rPr>
              <a:t>作坊以校心理中心为中心，以二级学院心理老师为</a:t>
            </a:r>
            <a:r>
              <a:rPr kumimoji="1" lang="zh-CN" altLang="en-US" sz="1600" dirty="0">
                <a:latin typeface="微软雅黑"/>
                <a:ea typeface="微软雅黑"/>
                <a:cs typeface="微软雅黑"/>
              </a:rPr>
              <a:t>抓手，结合学校心理健康教育三级网络，推进各项工作的落实。规范和完善学生心理协会组织体系、工作职责以及制度建设，加强心协学生干部的培养和教育，增强他们的业务能力和水平，提高他们的工作效率和质量。本学期将校心协和院心协的工作分工和职责细分，使心理健康教育工作下沉到基层，实现与校心理健康教育工作的深度融合，增设考核制度，扩大心理健康教育工作的覆盖面。</a:t>
            </a:r>
          </a:p>
          <a:p>
            <a:endParaRPr lang="en-US" altLang="zh-CN" sz="1600" dirty="0" smtClean="0">
              <a:latin typeface="微软雅黑"/>
              <a:ea typeface="微软雅黑"/>
              <a:cs typeface="微软雅黑"/>
            </a:endParaRPr>
          </a:p>
          <a:p>
            <a:endParaRPr kumimoji="1" lang="en-US" altLang="zh-CN" sz="1600" dirty="0">
              <a:latin typeface="微软雅黑"/>
              <a:ea typeface="微软雅黑"/>
              <a:cs typeface="微软雅黑"/>
            </a:endParaRPr>
          </a:p>
          <a:p>
            <a:endParaRPr kumimoji="1" lang="zh-CN" altLang="en-US" sz="1600" dirty="0">
              <a:latin typeface="微软雅黑"/>
              <a:ea typeface="微软雅黑"/>
              <a:cs typeface="微软雅黑"/>
            </a:endParaRPr>
          </a:p>
        </p:txBody>
      </p:sp>
    </p:spTree>
    <p:extLst>
      <p:ext uri="{BB962C8B-B14F-4D97-AF65-F5344CB8AC3E}">
        <p14:creationId xmlns:p14="http://schemas.microsoft.com/office/powerpoint/2010/main" val="2510392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65225" y="428625"/>
            <a:ext cx="7510780" cy="430887"/>
          </a:xfrm>
          <a:prstGeom prst="rect">
            <a:avLst/>
          </a:prstGeom>
          <a:noFill/>
        </p:spPr>
        <p:txBody>
          <a:bodyPr wrap="square" rtlCol="0">
            <a:spAutoFit/>
          </a:bodyPr>
          <a:lstStyle>
            <a:defPPr>
              <a:defRPr lang="zh-CN"/>
            </a:defPPr>
            <a:lvl1pPr>
              <a:defRPr sz="3200">
                <a:solidFill>
                  <a:schemeClr val="tx1">
                    <a:lumMod val="75000"/>
                  </a:schemeClr>
                </a:solidFill>
                <a:latin typeface="方正卡通简体" pitchFamily="65" charset="-122"/>
                <a:ea typeface="方正卡通简体" pitchFamily="65" charset="-122"/>
              </a:defRPr>
            </a:lvl1pPr>
          </a:lstStyle>
          <a:p>
            <a:r>
              <a:rPr lang="zh-CN" altLang="en-US" sz="2200" b="1" dirty="0">
                <a:solidFill>
                  <a:schemeClr val="accent1"/>
                </a:solidFill>
                <a:latin typeface="微软雅黑" panose="020B0503020204020204" pitchFamily="34" charset="-122"/>
                <a:ea typeface="微软雅黑" panose="020B0503020204020204" pitchFamily="34" charset="-122"/>
              </a:rPr>
              <a:t>2</a:t>
            </a:r>
            <a:r>
              <a:rPr lang="zh-CN" altLang="en-US" sz="2200" b="1" dirty="0" smtClean="0">
                <a:solidFill>
                  <a:schemeClr val="accent1"/>
                </a:solidFill>
                <a:latin typeface="微软雅黑" panose="020B0503020204020204" pitchFamily="34" charset="-122"/>
                <a:ea typeface="微软雅黑" panose="020B0503020204020204" pitchFamily="34" charset="-122"/>
              </a:rPr>
              <a:t>、开展心理健康教育，夯实常规教育</a:t>
            </a:r>
            <a:endParaRPr lang="zh-CN" altLang="en-US" sz="2200" b="1" dirty="0">
              <a:solidFill>
                <a:schemeClr val="accent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582730" y="347438"/>
            <a:ext cx="507041" cy="593401"/>
            <a:chOff x="4450326" y="1578851"/>
            <a:chExt cx="583193" cy="682523"/>
          </a:xfrm>
        </p:grpSpPr>
        <p:sp>
          <p:nvSpPr>
            <p:cNvPr id="19" name="六边形 18"/>
            <p:cNvSpPr/>
            <p:nvPr/>
          </p:nvSpPr>
          <p:spPr>
            <a:xfrm rot="5400000">
              <a:off x="4400661" y="1628516"/>
              <a:ext cx="682523" cy="583193"/>
            </a:xfrm>
            <a:prstGeom prst="hexagon">
              <a:avLst/>
            </a:prstGeom>
            <a:solidFill>
              <a:schemeClr val="accent1"/>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20" name="Freeform 103"/>
            <p:cNvSpPr>
              <a:spLocks noEditPoints="1"/>
            </p:cNvSpPr>
            <p:nvPr/>
          </p:nvSpPr>
          <p:spPr bwMode="auto">
            <a:xfrm>
              <a:off x="4581134" y="1761799"/>
              <a:ext cx="321575" cy="316628"/>
            </a:xfrm>
            <a:custGeom>
              <a:avLst/>
              <a:gdLst>
                <a:gd name="T0" fmla="*/ 128 w 130"/>
                <a:gd name="T1" fmla="*/ 36 h 128"/>
                <a:gd name="T2" fmla="*/ 128 w 130"/>
                <a:gd name="T3" fmla="*/ 12 h 128"/>
                <a:gd name="T4" fmla="*/ 125 w 130"/>
                <a:gd name="T5" fmla="*/ 38 h 128"/>
                <a:gd name="T6" fmla="*/ 130 w 130"/>
                <a:gd name="T7" fmla="*/ 60 h 128"/>
                <a:gd name="T8" fmla="*/ 128 w 130"/>
                <a:gd name="T9" fmla="*/ 64 h 128"/>
                <a:gd name="T10" fmla="*/ 128 w 130"/>
                <a:gd name="T11" fmla="*/ 88 h 128"/>
                <a:gd name="T12" fmla="*/ 128 w 130"/>
                <a:gd name="T13" fmla="*/ 64 h 128"/>
                <a:gd name="T14" fmla="*/ 125 w 130"/>
                <a:gd name="T15" fmla="*/ 114 h 128"/>
                <a:gd name="T16" fmla="*/ 130 w 130"/>
                <a:gd name="T17" fmla="*/ 93 h 128"/>
                <a:gd name="T18" fmla="*/ 121 w 130"/>
                <a:gd name="T19" fmla="*/ 12 h 128"/>
                <a:gd name="T20" fmla="*/ 121 w 130"/>
                <a:gd name="T21" fmla="*/ 62 h 128"/>
                <a:gd name="T22" fmla="*/ 121 w 130"/>
                <a:gd name="T23" fmla="*/ 90 h 128"/>
                <a:gd name="T24" fmla="*/ 109 w 130"/>
                <a:gd name="T25" fmla="*/ 128 h 128"/>
                <a:gd name="T26" fmla="*/ 10 w 130"/>
                <a:gd name="T27" fmla="*/ 116 h 128"/>
                <a:gd name="T28" fmla="*/ 4 w 130"/>
                <a:gd name="T29" fmla="*/ 116 h 128"/>
                <a:gd name="T30" fmla="*/ 6 w 130"/>
                <a:gd name="T31" fmla="*/ 108 h 128"/>
                <a:gd name="T32" fmla="*/ 10 w 130"/>
                <a:gd name="T33" fmla="*/ 104 h 128"/>
                <a:gd name="T34" fmla="*/ 4 w 130"/>
                <a:gd name="T35" fmla="*/ 104 h 128"/>
                <a:gd name="T36" fmla="*/ 6 w 130"/>
                <a:gd name="T37" fmla="*/ 95 h 128"/>
                <a:gd name="T38" fmla="*/ 10 w 130"/>
                <a:gd name="T39" fmla="*/ 91 h 128"/>
                <a:gd name="T40" fmla="*/ 4 w 130"/>
                <a:gd name="T41" fmla="*/ 91 h 128"/>
                <a:gd name="T42" fmla="*/ 6 w 130"/>
                <a:gd name="T43" fmla="*/ 83 h 128"/>
                <a:gd name="T44" fmla="*/ 10 w 130"/>
                <a:gd name="T45" fmla="*/ 49 h 128"/>
                <a:gd name="T46" fmla="*/ 4 w 130"/>
                <a:gd name="T47" fmla="*/ 49 h 128"/>
                <a:gd name="T48" fmla="*/ 6 w 130"/>
                <a:gd name="T49" fmla="*/ 41 h 128"/>
                <a:gd name="T50" fmla="*/ 10 w 130"/>
                <a:gd name="T51" fmla="*/ 36 h 128"/>
                <a:gd name="T52" fmla="*/ 4 w 130"/>
                <a:gd name="T53" fmla="*/ 36 h 128"/>
                <a:gd name="T54" fmla="*/ 6 w 130"/>
                <a:gd name="T55" fmla="*/ 28 h 128"/>
                <a:gd name="T56" fmla="*/ 10 w 130"/>
                <a:gd name="T57" fmla="*/ 24 h 128"/>
                <a:gd name="T58" fmla="*/ 4 w 130"/>
                <a:gd name="T59" fmla="*/ 24 h 128"/>
                <a:gd name="T60" fmla="*/ 6 w 130"/>
                <a:gd name="T61" fmla="*/ 15 h 128"/>
                <a:gd name="T62" fmla="*/ 10 w 130"/>
                <a:gd name="T63" fmla="*/ 12 h 128"/>
                <a:gd name="T64" fmla="*/ 121 w 130"/>
                <a:gd name="T65" fmla="*/ 12 h 128"/>
                <a:gd name="T66" fmla="*/ 13 w 130"/>
                <a:gd name="T67" fmla="*/ 107 h 128"/>
                <a:gd name="T68" fmla="*/ 17 w 130"/>
                <a:gd name="T69" fmla="*/ 112 h 128"/>
                <a:gd name="T70" fmla="*/ 13 w 130"/>
                <a:gd name="T71" fmla="*/ 117 h 128"/>
                <a:gd name="T72" fmla="*/ 21 w 130"/>
                <a:gd name="T73" fmla="*/ 108 h 128"/>
                <a:gd name="T74" fmla="*/ 13 w 130"/>
                <a:gd name="T75" fmla="*/ 94 h 128"/>
                <a:gd name="T76" fmla="*/ 17 w 130"/>
                <a:gd name="T77" fmla="*/ 99 h 128"/>
                <a:gd name="T78" fmla="*/ 13 w 130"/>
                <a:gd name="T79" fmla="*/ 105 h 128"/>
                <a:gd name="T80" fmla="*/ 21 w 130"/>
                <a:gd name="T81" fmla="*/ 96 h 128"/>
                <a:gd name="T82" fmla="*/ 13 w 130"/>
                <a:gd name="T83" fmla="*/ 82 h 128"/>
                <a:gd name="T84" fmla="*/ 17 w 130"/>
                <a:gd name="T85" fmla="*/ 87 h 128"/>
                <a:gd name="T86" fmla="*/ 13 w 130"/>
                <a:gd name="T87" fmla="*/ 92 h 128"/>
                <a:gd name="T88" fmla="*/ 21 w 130"/>
                <a:gd name="T89" fmla="*/ 83 h 128"/>
                <a:gd name="T90" fmla="*/ 13 w 130"/>
                <a:gd name="T91" fmla="*/ 40 h 128"/>
                <a:gd name="T92" fmla="*/ 17 w 130"/>
                <a:gd name="T93" fmla="*/ 45 h 128"/>
                <a:gd name="T94" fmla="*/ 13 w 130"/>
                <a:gd name="T95" fmla="*/ 50 h 128"/>
                <a:gd name="T96" fmla="*/ 21 w 130"/>
                <a:gd name="T97" fmla="*/ 41 h 128"/>
                <a:gd name="T98" fmla="*/ 13 w 130"/>
                <a:gd name="T99" fmla="*/ 27 h 128"/>
                <a:gd name="T100" fmla="*/ 17 w 130"/>
                <a:gd name="T101" fmla="*/ 32 h 128"/>
                <a:gd name="T102" fmla="*/ 13 w 130"/>
                <a:gd name="T103" fmla="*/ 37 h 128"/>
                <a:gd name="T104" fmla="*/ 21 w 130"/>
                <a:gd name="T105" fmla="*/ 28 h 128"/>
                <a:gd name="T106" fmla="*/ 13 w 130"/>
                <a:gd name="T107" fmla="*/ 14 h 128"/>
                <a:gd name="T108" fmla="*/ 17 w 130"/>
                <a:gd name="T109" fmla="*/ 19 h 128"/>
                <a:gd name="T110" fmla="*/ 13 w 130"/>
                <a:gd name="T111" fmla="*/ 24 h 128"/>
                <a:gd name="T112" fmla="*/ 21 w 130"/>
                <a:gd name="T113" fmla="*/ 15 h 128"/>
                <a:gd name="T114" fmla="*/ 48 w 130"/>
                <a:gd name="T115" fmla="*/ 19 h 128"/>
                <a:gd name="T116" fmla="*/ 89 w 130"/>
                <a:gd name="T11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0" h="128">
                  <a:moveTo>
                    <a:pt x="130" y="15"/>
                  </a:moveTo>
                  <a:cubicBezTo>
                    <a:pt x="130" y="34"/>
                    <a:pt x="130" y="34"/>
                    <a:pt x="130" y="34"/>
                  </a:cubicBezTo>
                  <a:cubicBezTo>
                    <a:pt x="130" y="35"/>
                    <a:pt x="129" y="36"/>
                    <a:pt x="128" y="36"/>
                  </a:cubicBezTo>
                  <a:cubicBezTo>
                    <a:pt x="125" y="36"/>
                    <a:pt x="125" y="36"/>
                    <a:pt x="125" y="36"/>
                  </a:cubicBezTo>
                  <a:cubicBezTo>
                    <a:pt x="125" y="12"/>
                    <a:pt x="125" y="12"/>
                    <a:pt x="125" y="12"/>
                  </a:cubicBezTo>
                  <a:cubicBezTo>
                    <a:pt x="128" y="12"/>
                    <a:pt x="128" y="12"/>
                    <a:pt x="128" y="12"/>
                  </a:cubicBezTo>
                  <a:cubicBezTo>
                    <a:pt x="129" y="12"/>
                    <a:pt x="130" y="13"/>
                    <a:pt x="130" y="15"/>
                  </a:cubicBezTo>
                  <a:close/>
                  <a:moveTo>
                    <a:pt x="128" y="38"/>
                  </a:moveTo>
                  <a:cubicBezTo>
                    <a:pt x="125" y="38"/>
                    <a:pt x="125" y="38"/>
                    <a:pt x="125" y="38"/>
                  </a:cubicBezTo>
                  <a:cubicBezTo>
                    <a:pt x="125" y="62"/>
                    <a:pt x="125" y="62"/>
                    <a:pt x="125" y="62"/>
                  </a:cubicBezTo>
                  <a:cubicBezTo>
                    <a:pt x="128" y="62"/>
                    <a:pt x="128" y="62"/>
                    <a:pt x="128" y="62"/>
                  </a:cubicBezTo>
                  <a:cubicBezTo>
                    <a:pt x="129" y="62"/>
                    <a:pt x="130" y="61"/>
                    <a:pt x="130" y="60"/>
                  </a:cubicBezTo>
                  <a:cubicBezTo>
                    <a:pt x="130" y="41"/>
                    <a:pt x="130" y="41"/>
                    <a:pt x="130" y="41"/>
                  </a:cubicBezTo>
                  <a:cubicBezTo>
                    <a:pt x="130" y="39"/>
                    <a:pt x="129" y="38"/>
                    <a:pt x="128" y="38"/>
                  </a:cubicBezTo>
                  <a:close/>
                  <a:moveTo>
                    <a:pt x="128" y="64"/>
                  </a:moveTo>
                  <a:cubicBezTo>
                    <a:pt x="125" y="64"/>
                    <a:pt x="125" y="64"/>
                    <a:pt x="125" y="64"/>
                  </a:cubicBezTo>
                  <a:cubicBezTo>
                    <a:pt x="125" y="88"/>
                    <a:pt x="125" y="88"/>
                    <a:pt x="125" y="88"/>
                  </a:cubicBezTo>
                  <a:cubicBezTo>
                    <a:pt x="128" y="88"/>
                    <a:pt x="128" y="88"/>
                    <a:pt x="128" y="88"/>
                  </a:cubicBezTo>
                  <a:cubicBezTo>
                    <a:pt x="129" y="88"/>
                    <a:pt x="130" y="87"/>
                    <a:pt x="130" y="86"/>
                  </a:cubicBezTo>
                  <a:cubicBezTo>
                    <a:pt x="130" y="67"/>
                    <a:pt x="130" y="67"/>
                    <a:pt x="130" y="67"/>
                  </a:cubicBezTo>
                  <a:cubicBezTo>
                    <a:pt x="130" y="65"/>
                    <a:pt x="129" y="64"/>
                    <a:pt x="128" y="64"/>
                  </a:cubicBezTo>
                  <a:close/>
                  <a:moveTo>
                    <a:pt x="128" y="90"/>
                  </a:moveTo>
                  <a:cubicBezTo>
                    <a:pt x="125" y="90"/>
                    <a:pt x="125" y="90"/>
                    <a:pt x="125" y="90"/>
                  </a:cubicBezTo>
                  <a:cubicBezTo>
                    <a:pt x="125" y="114"/>
                    <a:pt x="125" y="114"/>
                    <a:pt x="125" y="114"/>
                  </a:cubicBezTo>
                  <a:cubicBezTo>
                    <a:pt x="128" y="114"/>
                    <a:pt x="128" y="114"/>
                    <a:pt x="128" y="114"/>
                  </a:cubicBezTo>
                  <a:cubicBezTo>
                    <a:pt x="129" y="114"/>
                    <a:pt x="130" y="113"/>
                    <a:pt x="130" y="112"/>
                  </a:cubicBezTo>
                  <a:cubicBezTo>
                    <a:pt x="130" y="93"/>
                    <a:pt x="130" y="93"/>
                    <a:pt x="130" y="93"/>
                  </a:cubicBezTo>
                  <a:cubicBezTo>
                    <a:pt x="130" y="91"/>
                    <a:pt x="129" y="90"/>
                    <a:pt x="128" y="90"/>
                  </a:cubicBezTo>
                  <a:close/>
                  <a:moveTo>
                    <a:pt x="121" y="12"/>
                  </a:moveTo>
                  <a:cubicBezTo>
                    <a:pt x="121" y="12"/>
                    <a:pt x="121" y="12"/>
                    <a:pt x="121" y="12"/>
                  </a:cubicBezTo>
                  <a:cubicBezTo>
                    <a:pt x="121" y="36"/>
                    <a:pt x="121" y="36"/>
                    <a:pt x="121" y="36"/>
                  </a:cubicBezTo>
                  <a:cubicBezTo>
                    <a:pt x="121" y="38"/>
                    <a:pt x="121" y="38"/>
                    <a:pt x="121" y="38"/>
                  </a:cubicBezTo>
                  <a:cubicBezTo>
                    <a:pt x="121" y="62"/>
                    <a:pt x="121" y="62"/>
                    <a:pt x="121" y="62"/>
                  </a:cubicBezTo>
                  <a:cubicBezTo>
                    <a:pt x="121" y="64"/>
                    <a:pt x="121" y="64"/>
                    <a:pt x="121" y="64"/>
                  </a:cubicBezTo>
                  <a:cubicBezTo>
                    <a:pt x="121" y="88"/>
                    <a:pt x="121" y="88"/>
                    <a:pt x="121" y="88"/>
                  </a:cubicBezTo>
                  <a:cubicBezTo>
                    <a:pt x="121" y="90"/>
                    <a:pt x="121" y="90"/>
                    <a:pt x="121" y="90"/>
                  </a:cubicBezTo>
                  <a:cubicBezTo>
                    <a:pt x="121" y="114"/>
                    <a:pt x="121" y="114"/>
                    <a:pt x="121" y="114"/>
                  </a:cubicBezTo>
                  <a:cubicBezTo>
                    <a:pt x="121" y="117"/>
                    <a:pt x="121" y="117"/>
                    <a:pt x="121" y="117"/>
                  </a:cubicBezTo>
                  <a:cubicBezTo>
                    <a:pt x="121" y="123"/>
                    <a:pt x="115" y="128"/>
                    <a:pt x="109" y="128"/>
                  </a:cubicBezTo>
                  <a:cubicBezTo>
                    <a:pt x="22" y="128"/>
                    <a:pt x="22" y="128"/>
                    <a:pt x="22" y="128"/>
                  </a:cubicBezTo>
                  <a:cubicBezTo>
                    <a:pt x="15" y="128"/>
                    <a:pt x="10" y="123"/>
                    <a:pt x="10" y="117"/>
                  </a:cubicBezTo>
                  <a:cubicBezTo>
                    <a:pt x="10" y="116"/>
                    <a:pt x="10" y="116"/>
                    <a:pt x="10" y="116"/>
                  </a:cubicBezTo>
                  <a:cubicBezTo>
                    <a:pt x="8" y="116"/>
                    <a:pt x="8" y="116"/>
                    <a:pt x="8" y="116"/>
                  </a:cubicBezTo>
                  <a:cubicBezTo>
                    <a:pt x="6" y="116"/>
                    <a:pt x="6" y="116"/>
                    <a:pt x="6" y="116"/>
                  </a:cubicBezTo>
                  <a:cubicBezTo>
                    <a:pt x="4" y="116"/>
                    <a:pt x="4" y="116"/>
                    <a:pt x="4" y="116"/>
                  </a:cubicBezTo>
                  <a:cubicBezTo>
                    <a:pt x="2" y="116"/>
                    <a:pt x="0" y="115"/>
                    <a:pt x="0" y="112"/>
                  </a:cubicBezTo>
                  <a:cubicBezTo>
                    <a:pt x="0" y="110"/>
                    <a:pt x="2" y="108"/>
                    <a:pt x="4" y="108"/>
                  </a:cubicBezTo>
                  <a:cubicBezTo>
                    <a:pt x="6" y="108"/>
                    <a:pt x="6" y="108"/>
                    <a:pt x="6" y="108"/>
                  </a:cubicBezTo>
                  <a:cubicBezTo>
                    <a:pt x="8" y="108"/>
                    <a:pt x="8" y="108"/>
                    <a:pt x="8" y="108"/>
                  </a:cubicBezTo>
                  <a:cubicBezTo>
                    <a:pt x="10" y="108"/>
                    <a:pt x="10" y="108"/>
                    <a:pt x="10" y="108"/>
                  </a:cubicBezTo>
                  <a:cubicBezTo>
                    <a:pt x="10" y="104"/>
                    <a:pt x="10" y="104"/>
                    <a:pt x="10" y="104"/>
                  </a:cubicBezTo>
                  <a:cubicBezTo>
                    <a:pt x="8" y="104"/>
                    <a:pt x="8" y="104"/>
                    <a:pt x="8" y="104"/>
                  </a:cubicBezTo>
                  <a:cubicBezTo>
                    <a:pt x="6" y="104"/>
                    <a:pt x="6" y="104"/>
                    <a:pt x="6" y="104"/>
                  </a:cubicBezTo>
                  <a:cubicBezTo>
                    <a:pt x="4" y="104"/>
                    <a:pt x="4" y="104"/>
                    <a:pt x="4" y="104"/>
                  </a:cubicBezTo>
                  <a:cubicBezTo>
                    <a:pt x="2" y="104"/>
                    <a:pt x="0" y="102"/>
                    <a:pt x="0" y="99"/>
                  </a:cubicBezTo>
                  <a:cubicBezTo>
                    <a:pt x="0" y="97"/>
                    <a:pt x="2" y="95"/>
                    <a:pt x="4" y="95"/>
                  </a:cubicBezTo>
                  <a:cubicBezTo>
                    <a:pt x="6" y="95"/>
                    <a:pt x="6" y="95"/>
                    <a:pt x="6" y="95"/>
                  </a:cubicBezTo>
                  <a:cubicBezTo>
                    <a:pt x="8" y="95"/>
                    <a:pt x="8" y="95"/>
                    <a:pt x="8" y="95"/>
                  </a:cubicBezTo>
                  <a:cubicBezTo>
                    <a:pt x="10" y="95"/>
                    <a:pt x="10" y="95"/>
                    <a:pt x="10" y="95"/>
                  </a:cubicBezTo>
                  <a:cubicBezTo>
                    <a:pt x="10" y="91"/>
                    <a:pt x="10" y="91"/>
                    <a:pt x="10" y="91"/>
                  </a:cubicBezTo>
                  <a:cubicBezTo>
                    <a:pt x="8" y="91"/>
                    <a:pt x="8" y="91"/>
                    <a:pt x="8" y="91"/>
                  </a:cubicBezTo>
                  <a:cubicBezTo>
                    <a:pt x="6" y="91"/>
                    <a:pt x="6" y="91"/>
                    <a:pt x="6" y="91"/>
                  </a:cubicBezTo>
                  <a:cubicBezTo>
                    <a:pt x="4" y="91"/>
                    <a:pt x="4" y="91"/>
                    <a:pt x="4" y="91"/>
                  </a:cubicBezTo>
                  <a:cubicBezTo>
                    <a:pt x="2" y="91"/>
                    <a:pt x="0" y="89"/>
                    <a:pt x="0" y="87"/>
                  </a:cubicBezTo>
                  <a:cubicBezTo>
                    <a:pt x="0" y="84"/>
                    <a:pt x="2" y="83"/>
                    <a:pt x="4" y="83"/>
                  </a:cubicBezTo>
                  <a:cubicBezTo>
                    <a:pt x="6" y="83"/>
                    <a:pt x="6" y="83"/>
                    <a:pt x="6" y="83"/>
                  </a:cubicBezTo>
                  <a:cubicBezTo>
                    <a:pt x="8" y="83"/>
                    <a:pt x="8" y="83"/>
                    <a:pt x="8" y="83"/>
                  </a:cubicBezTo>
                  <a:cubicBezTo>
                    <a:pt x="10" y="83"/>
                    <a:pt x="10" y="83"/>
                    <a:pt x="10" y="83"/>
                  </a:cubicBezTo>
                  <a:cubicBezTo>
                    <a:pt x="10" y="49"/>
                    <a:pt x="10" y="49"/>
                    <a:pt x="10" y="49"/>
                  </a:cubicBezTo>
                  <a:cubicBezTo>
                    <a:pt x="8" y="49"/>
                    <a:pt x="8" y="49"/>
                    <a:pt x="8" y="49"/>
                  </a:cubicBezTo>
                  <a:cubicBezTo>
                    <a:pt x="6" y="49"/>
                    <a:pt x="6" y="49"/>
                    <a:pt x="6" y="49"/>
                  </a:cubicBezTo>
                  <a:cubicBezTo>
                    <a:pt x="4" y="49"/>
                    <a:pt x="4" y="49"/>
                    <a:pt x="4" y="49"/>
                  </a:cubicBezTo>
                  <a:cubicBezTo>
                    <a:pt x="2" y="49"/>
                    <a:pt x="0" y="47"/>
                    <a:pt x="0" y="45"/>
                  </a:cubicBezTo>
                  <a:cubicBezTo>
                    <a:pt x="0" y="43"/>
                    <a:pt x="2" y="41"/>
                    <a:pt x="4" y="41"/>
                  </a:cubicBezTo>
                  <a:cubicBezTo>
                    <a:pt x="6" y="41"/>
                    <a:pt x="6" y="41"/>
                    <a:pt x="6" y="41"/>
                  </a:cubicBezTo>
                  <a:cubicBezTo>
                    <a:pt x="8" y="41"/>
                    <a:pt x="8" y="41"/>
                    <a:pt x="8" y="41"/>
                  </a:cubicBezTo>
                  <a:cubicBezTo>
                    <a:pt x="10" y="41"/>
                    <a:pt x="10" y="41"/>
                    <a:pt x="10" y="41"/>
                  </a:cubicBezTo>
                  <a:cubicBezTo>
                    <a:pt x="10" y="36"/>
                    <a:pt x="10" y="36"/>
                    <a:pt x="10" y="36"/>
                  </a:cubicBezTo>
                  <a:cubicBezTo>
                    <a:pt x="8" y="36"/>
                    <a:pt x="8" y="36"/>
                    <a:pt x="8" y="36"/>
                  </a:cubicBezTo>
                  <a:cubicBezTo>
                    <a:pt x="6" y="36"/>
                    <a:pt x="6" y="36"/>
                    <a:pt x="6" y="36"/>
                  </a:cubicBezTo>
                  <a:cubicBezTo>
                    <a:pt x="4" y="36"/>
                    <a:pt x="4" y="36"/>
                    <a:pt x="4" y="36"/>
                  </a:cubicBezTo>
                  <a:cubicBezTo>
                    <a:pt x="2" y="36"/>
                    <a:pt x="0" y="34"/>
                    <a:pt x="0" y="32"/>
                  </a:cubicBezTo>
                  <a:cubicBezTo>
                    <a:pt x="0" y="30"/>
                    <a:pt x="2" y="28"/>
                    <a:pt x="4" y="28"/>
                  </a:cubicBezTo>
                  <a:cubicBezTo>
                    <a:pt x="6" y="28"/>
                    <a:pt x="6" y="28"/>
                    <a:pt x="6" y="28"/>
                  </a:cubicBezTo>
                  <a:cubicBezTo>
                    <a:pt x="8" y="28"/>
                    <a:pt x="8" y="28"/>
                    <a:pt x="8" y="28"/>
                  </a:cubicBezTo>
                  <a:cubicBezTo>
                    <a:pt x="10" y="28"/>
                    <a:pt x="10" y="28"/>
                    <a:pt x="10" y="28"/>
                  </a:cubicBezTo>
                  <a:cubicBezTo>
                    <a:pt x="10" y="24"/>
                    <a:pt x="10" y="24"/>
                    <a:pt x="10" y="24"/>
                  </a:cubicBezTo>
                  <a:cubicBezTo>
                    <a:pt x="8" y="24"/>
                    <a:pt x="8" y="24"/>
                    <a:pt x="8" y="24"/>
                  </a:cubicBezTo>
                  <a:cubicBezTo>
                    <a:pt x="6" y="24"/>
                    <a:pt x="6" y="24"/>
                    <a:pt x="6" y="24"/>
                  </a:cubicBezTo>
                  <a:cubicBezTo>
                    <a:pt x="4" y="24"/>
                    <a:pt x="4" y="24"/>
                    <a:pt x="4" y="24"/>
                  </a:cubicBezTo>
                  <a:cubicBezTo>
                    <a:pt x="2" y="24"/>
                    <a:pt x="0" y="22"/>
                    <a:pt x="0" y="19"/>
                  </a:cubicBezTo>
                  <a:cubicBezTo>
                    <a:pt x="0" y="17"/>
                    <a:pt x="2" y="15"/>
                    <a:pt x="4" y="15"/>
                  </a:cubicBezTo>
                  <a:cubicBezTo>
                    <a:pt x="6" y="15"/>
                    <a:pt x="6" y="15"/>
                    <a:pt x="6" y="15"/>
                  </a:cubicBezTo>
                  <a:cubicBezTo>
                    <a:pt x="8" y="15"/>
                    <a:pt x="8" y="15"/>
                    <a:pt x="8" y="15"/>
                  </a:cubicBezTo>
                  <a:cubicBezTo>
                    <a:pt x="10" y="15"/>
                    <a:pt x="10" y="15"/>
                    <a:pt x="10" y="15"/>
                  </a:cubicBezTo>
                  <a:cubicBezTo>
                    <a:pt x="10" y="12"/>
                    <a:pt x="10" y="12"/>
                    <a:pt x="10" y="12"/>
                  </a:cubicBezTo>
                  <a:cubicBezTo>
                    <a:pt x="10" y="6"/>
                    <a:pt x="15" y="0"/>
                    <a:pt x="22" y="0"/>
                  </a:cubicBezTo>
                  <a:cubicBezTo>
                    <a:pt x="109" y="0"/>
                    <a:pt x="109" y="0"/>
                    <a:pt x="109" y="0"/>
                  </a:cubicBezTo>
                  <a:cubicBezTo>
                    <a:pt x="115" y="0"/>
                    <a:pt x="121" y="6"/>
                    <a:pt x="121" y="12"/>
                  </a:cubicBezTo>
                  <a:close/>
                  <a:moveTo>
                    <a:pt x="21" y="108"/>
                  </a:moveTo>
                  <a:cubicBezTo>
                    <a:pt x="21" y="108"/>
                    <a:pt x="20" y="107"/>
                    <a:pt x="20" y="107"/>
                  </a:cubicBezTo>
                  <a:cubicBezTo>
                    <a:pt x="13" y="107"/>
                    <a:pt x="13" y="107"/>
                    <a:pt x="13" y="107"/>
                  </a:cubicBezTo>
                  <a:cubicBezTo>
                    <a:pt x="13" y="107"/>
                    <a:pt x="12" y="108"/>
                    <a:pt x="12" y="108"/>
                  </a:cubicBezTo>
                  <a:cubicBezTo>
                    <a:pt x="13" y="108"/>
                    <a:pt x="13" y="108"/>
                    <a:pt x="13" y="108"/>
                  </a:cubicBezTo>
                  <a:cubicBezTo>
                    <a:pt x="15" y="108"/>
                    <a:pt x="17" y="110"/>
                    <a:pt x="17" y="112"/>
                  </a:cubicBezTo>
                  <a:cubicBezTo>
                    <a:pt x="17" y="115"/>
                    <a:pt x="15" y="116"/>
                    <a:pt x="13" y="116"/>
                  </a:cubicBezTo>
                  <a:cubicBezTo>
                    <a:pt x="12" y="116"/>
                    <a:pt x="12" y="116"/>
                    <a:pt x="12" y="116"/>
                  </a:cubicBezTo>
                  <a:cubicBezTo>
                    <a:pt x="12" y="117"/>
                    <a:pt x="13" y="117"/>
                    <a:pt x="13" y="117"/>
                  </a:cubicBezTo>
                  <a:cubicBezTo>
                    <a:pt x="20" y="117"/>
                    <a:pt x="20" y="117"/>
                    <a:pt x="20" y="117"/>
                  </a:cubicBezTo>
                  <a:cubicBezTo>
                    <a:pt x="20" y="117"/>
                    <a:pt x="21" y="117"/>
                    <a:pt x="21" y="116"/>
                  </a:cubicBezTo>
                  <a:lnTo>
                    <a:pt x="21" y="108"/>
                  </a:lnTo>
                  <a:close/>
                  <a:moveTo>
                    <a:pt x="21" y="96"/>
                  </a:moveTo>
                  <a:cubicBezTo>
                    <a:pt x="21" y="95"/>
                    <a:pt x="20" y="94"/>
                    <a:pt x="20" y="94"/>
                  </a:cubicBezTo>
                  <a:cubicBezTo>
                    <a:pt x="13" y="94"/>
                    <a:pt x="13" y="94"/>
                    <a:pt x="13" y="94"/>
                  </a:cubicBezTo>
                  <a:cubicBezTo>
                    <a:pt x="13" y="94"/>
                    <a:pt x="12" y="95"/>
                    <a:pt x="12" y="95"/>
                  </a:cubicBezTo>
                  <a:cubicBezTo>
                    <a:pt x="13" y="95"/>
                    <a:pt x="13" y="95"/>
                    <a:pt x="13" y="95"/>
                  </a:cubicBezTo>
                  <a:cubicBezTo>
                    <a:pt x="15" y="95"/>
                    <a:pt x="17" y="97"/>
                    <a:pt x="17" y="99"/>
                  </a:cubicBezTo>
                  <a:cubicBezTo>
                    <a:pt x="17" y="102"/>
                    <a:pt x="15" y="104"/>
                    <a:pt x="13" y="104"/>
                  </a:cubicBezTo>
                  <a:cubicBezTo>
                    <a:pt x="12" y="104"/>
                    <a:pt x="12" y="104"/>
                    <a:pt x="12" y="104"/>
                  </a:cubicBezTo>
                  <a:cubicBezTo>
                    <a:pt x="12" y="104"/>
                    <a:pt x="13" y="105"/>
                    <a:pt x="13" y="105"/>
                  </a:cubicBezTo>
                  <a:cubicBezTo>
                    <a:pt x="20" y="105"/>
                    <a:pt x="20" y="105"/>
                    <a:pt x="20" y="105"/>
                  </a:cubicBezTo>
                  <a:cubicBezTo>
                    <a:pt x="20" y="105"/>
                    <a:pt x="21" y="104"/>
                    <a:pt x="21" y="104"/>
                  </a:cubicBezTo>
                  <a:lnTo>
                    <a:pt x="21" y="96"/>
                  </a:lnTo>
                  <a:close/>
                  <a:moveTo>
                    <a:pt x="21" y="83"/>
                  </a:moveTo>
                  <a:cubicBezTo>
                    <a:pt x="21" y="82"/>
                    <a:pt x="20" y="82"/>
                    <a:pt x="20" y="82"/>
                  </a:cubicBezTo>
                  <a:cubicBezTo>
                    <a:pt x="13" y="82"/>
                    <a:pt x="13" y="82"/>
                    <a:pt x="13" y="82"/>
                  </a:cubicBezTo>
                  <a:cubicBezTo>
                    <a:pt x="13" y="82"/>
                    <a:pt x="12" y="82"/>
                    <a:pt x="12" y="83"/>
                  </a:cubicBezTo>
                  <a:cubicBezTo>
                    <a:pt x="13" y="83"/>
                    <a:pt x="13" y="83"/>
                    <a:pt x="13" y="83"/>
                  </a:cubicBezTo>
                  <a:cubicBezTo>
                    <a:pt x="15" y="83"/>
                    <a:pt x="17" y="84"/>
                    <a:pt x="17" y="87"/>
                  </a:cubicBezTo>
                  <a:cubicBezTo>
                    <a:pt x="17" y="89"/>
                    <a:pt x="15" y="91"/>
                    <a:pt x="13" y="91"/>
                  </a:cubicBezTo>
                  <a:cubicBezTo>
                    <a:pt x="12" y="91"/>
                    <a:pt x="12" y="91"/>
                    <a:pt x="12" y="91"/>
                  </a:cubicBezTo>
                  <a:cubicBezTo>
                    <a:pt x="12" y="91"/>
                    <a:pt x="13" y="92"/>
                    <a:pt x="13" y="92"/>
                  </a:cubicBezTo>
                  <a:cubicBezTo>
                    <a:pt x="20" y="92"/>
                    <a:pt x="20" y="92"/>
                    <a:pt x="20" y="92"/>
                  </a:cubicBezTo>
                  <a:cubicBezTo>
                    <a:pt x="20" y="92"/>
                    <a:pt x="21" y="91"/>
                    <a:pt x="21" y="91"/>
                  </a:cubicBezTo>
                  <a:lnTo>
                    <a:pt x="21" y="83"/>
                  </a:lnTo>
                  <a:close/>
                  <a:moveTo>
                    <a:pt x="21" y="41"/>
                  </a:moveTo>
                  <a:cubicBezTo>
                    <a:pt x="21" y="40"/>
                    <a:pt x="20" y="40"/>
                    <a:pt x="20" y="40"/>
                  </a:cubicBezTo>
                  <a:cubicBezTo>
                    <a:pt x="13" y="40"/>
                    <a:pt x="13" y="40"/>
                    <a:pt x="13" y="40"/>
                  </a:cubicBezTo>
                  <a:cubicBezTo>
                    <a:pt x="13" y="40"/>
                    <a:pt x="12" y="40"/>
                    <a:pt x="12" y="41"/>
                  </a:cubicBezTo>
                  <a:cubicBezTo>
                    <a:pt x="13" y="41"/>
                    <a:pt x="13" y="41"/>
                    <a:pt x="13" y="41"/>
                  </a:cubicBezTo>
                  <a:cubicBezTo>
                    <a:pt x="15" y="41"/>
                    <a:pt x="17" y="43"/>
                    <a:pt x="17" y="45"/>
                  </a:cubicBezTo>
                  <a:cubicBezTo>
                    <a:pt x="17" y="47"/>
                    <a:pt x="15" y="49"/>
                    <a:pt x="13" y="49"/>
                  </a:cubicBezTo>
                  <a:cubicBezTo>
                    <a:pt x="12" y="49"/>
                    <a:pt x="12" y="49"/>
                    <a:pt x="12" y="49"/>
                  </a:cubicBezTo>
                  <a:cubicBezTo>
                    <a:pt x="12" y="50"/>
                    <a:pt x="13" y="50"/>
                    <a:pt x="13" y="50"/>
                  </a:cubicBezTo>
                  <a:cubicBezTo>
                    <a:pt x="20" y="50"/>
                    <a:pt x="20" y="50"/>
                    <a:pt x="20" y="50"/>
                  </a:cubicBezTo>
                  <a:cubicBezTo>
                    <a:pt x="20" y="50"/>
                    <a:pt x="21" y="50"/>
                    <a:pt x="21" y="49"/>
                  </a:cubicBezTo>
                  <a:lnTo>
                    <a:pt x="21" y="41"/>
                  </a:lnTo>
                  <a:close/>
                  <a:moveTo>
                    <a:pt x="21" y="28"/>
                  </a:moveTo>
                  <a:cubicBezTo>
                    <a:pt x="21" y="28"/>
                    <a:pt x="20" y="27"/>
                    <a:pt x="20" y="27"/>
                  </a:cubicBezTo>
                  <a:cubicBezTo>
                    <a:pt x="13" y="27"/>
                    <a:pt x="13" y="27"/>
                    <a:pt x="13" y="27"/>
                  </a:cubicBezTo>
                  <a:cubicBezTo>
                    <a:pt x="13" y="27"/>
                    <a:pt x="12" y="28"/>
                    <a:pt x="12" y="28"/>
                  </a:cubicBezTo>
                  <a:cubicBezTo>
                    <a:pt x="13" y="28"/>
                    <a:pt x="13" y="28"/>
                    <a:pt x="13" y="28"/>
                  </a:cubicBezTo>
                  <a:cubicBezTo>
                    <a:pt x="15" y="28"/>
                    <a:pt x="17" y="30"/>
                    <a:pt x="17" y="32"/>
                  </a:cubicBezTo>
                  <a:cubicBezTo>
                    <a:pt x="17" y="34"/>
                    <a:pt x="15" y="36"/>
                    <a:pt x="13" y="36"/>
                  </a:cubicBezTo>
                  <a:cubicBezTo>
                    <a:pt x="12" y="36"/>
                    <a:pt x="12" y="36"/>
                    <a:pt x="12" y="36"/>
                  </a:cubicBezTo>
                  <a:cubicBezTo>
                    <a:pt x="12" y="37"/>
                    <a:pt x="13" y="37"/>
                    <a:pt x="13" y="37"/>
                  </a:cubicBezTo>
                  <a:cubicBezTo>
                    <a:pt x="20" y="37"/>
                    <a:pt x="20" y="37"/>
                    <a:pt x="20" y="37"/>
                  </a:cubicBezTo>
                  <a:cubicBezTo>
                    <a:pt x="20" y="37"/>
                    <a:pt x="21" y="37"/>
                    <a:pt x="21" y="36"/>
                  </a:cubicBezTo>
                  <a:lnTo>
                    <a:pt x="21" y="28"/>
                  </a:lnTo>
                  <a:close/>
                  <a:moveTo>
                    <a:pt x="21" y="15"/>
                  </a:moveTo>
                  <a:cubicBezTo>
                    <a:pt x="21" y="15"/>
                    <a:pt x="20" y="14"/>
                    <a:pt x="20" y="14"/>
                  </a:cubicBezTo>
                  <a:cubicBezTo>
                    <a:pt x="13" y="14"/>
                    <a:pt x="13" y="14"/>
                    <a:pt x="13" y="14"/>
                  </a:cubicBezTo>
                  <a:cubicBezTo>
                    <a:pt x="13" y="14"/>
                    <a:pt x="12" y="15"/>
                    <a:pt x="12" y="15"/>
                  </a:cubicBezTo>
                  <a:cubicBezTo>
                    <a:pt x="13" y="15"/>
                    <a:pt x="13" y="15"/>
                    <a:pt x="13" y="15"/>
                  </a:cubicBezTo>
                  <a:cubicBezTo>
                    <a:pt x="15" y="15"/>
                    <a:pt x="17" y="17"/>
                    <a:pt x="17" y="19"/>
                  </a:cubicBezTo>
                  <a:cubicBezTo>
                    <a:pt x="17" y="22"/>
                    <a:pt x="15" y="24"/>
                    <a:pt x="13" y="24"/>
                  </a:cubicBezTo>
                  <a:cubicBezTo>
                    <a:pt x="12" y="24"/>
                    <a:pt x="12" y="24"/>
                    <a:pt x="12" y="24"/>
                  </a:cubicBezTo>
                  <a:cubicBezTo>
                    <a:pt x="12" y="24"/>
                    <a:pt x="13" y="24"/>
                    <a:pt x="13" y="24"/>
                  </a:cubicBezTo>
                  <a:cubicBezTo>
                    <a:pt x="20" y="24"/>
                    <a:pt x="20" y="24"/>
                    <a:pt x="20" y="24"/>
                  </a:cubicBezTo>
                  <a:cubicBezTo>
                    <a:pt x="20" y="24"/>
                    <a:pt x="21" y="24"/>
                    <a:pt x="21" y="23"/>
                  </a:cubicBezTo>
                  <a:lnTo>
                    <a:pt x="21" y="15"/>
                  </a:lnTo>
                  <a:close/>
                  <a:moveTo>
                    <a:pt x="102" y="32"/>
                  </a:moveTo>
                  <a:cubicBezTo>
                    <a:pt x="102" y="25"/>
                    <a:pt x="96" y="19"/>
                    <a:pt x="89" y="19"/>
                  </a:cubicBezTo>
                  <a:cubicBezTo>
                    <a:pt x="48" y="19"/>
                    <a:pt x="48" y="19"/>
                    <a:pt x="48" y="19"/>
                  </a:cubicBezTo>
                  <a:cubicBezTo>
                    <a:pt x="41" y="19"/>
                    <a:pt x="36" y="25"/>
                    <a:pt x="36" y="32"/>
                  </a:cubicBezTo>
                  <a:cubicBezTo>
                    <a:pt x="36" y="39"/>
                    <a:pt x="41" y="44"/>
                    <a:pt x="48" y="44"/>
                  </a:cubicBezTo>
                  <a:cubicBezTo>
                    <a:pt x="89" y="44"/>
                    <a:pt x="89" y="44"/>
                    <a:pt x="89" y="44"/>
                  </a:cubicBezTo>
                  <a:cubicBezTo>
                    <a:pt x="96" y="44"/>
                    <a:pt x="102" y="39"/>
                    <a:pt x="10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cxnSp>
        <p:nvCxnSpPr>
          <p:cNvPr id="3" name="直接连接符 2"/>
          <p:cNvCxnSpPr/>
          <p:nvPr/>
        </p:nvCxnSpPr>
        <p:spPr>
          <a:xfrm>
            <a:off x="1132953" y="897658"/>
            <a:ext cx="7543503"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331640" y="1275606"/>
            <a:ext cx="6552728" cy="2062103"/>
          </a:xfrm>
          <a:prstGeom prst="rect">
            <a:avLst/>
          </a:prstGeom>
          <a:noFill/>
        </p:spPr>
        <p:txBody>
          <a:bodyPr wrap="square" rtlCol="0">
            <a:spAutoFit/>
          </a:bodyPr>
          <a:lstStyle/>
          <a:p>
            <a:r>
              <a:rPr lang="zh-CN" altLang="zh-CN" sz="1600" dirty="0">
                <a:latin typeface="微软雅黑"/>
                <a:ea typeface="微软雅黑"/>
                <a:cs typeface="微软雅黑"/>
              </a:rPr>
              <a:t>为了提高辅导员的理论水平和业务技能，促进辅导员快速成长，提升团队整体素质，工作坊计划在本年度组织心理问题约谈技巧、大学生心理危机干预方法、心理咨询技术与方法、团体辅导技巧与方法以及认知行为疗法技术等学习活动。为了更好的使理论联系实践，工作坊与学校心理咨询中心对接，每月召开例会一次，每月接收一次学生的心理咨询，同时做好个案咨询与跟踪调查，定期对典型的案例进行深入的研讨与交流，并计划开展以下活动：</a:t>
            </a:r>
          </a:p>
          <a:p>
            <a:endParaRPr kumimoji="1" lang="zh-CN" altLang="en-US" sz="1600" dirty="0">
              <a:latin typeface="微软雅黑"/>
              <a:ea typeface="微软雅黑"/>
              <a:cs typeface="微软雅黑"/>
            </a:endParaRPr>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椭圆 22"/>
          <p:cNvSpPr/>
          <p:nvPr/>
        </p:nvSpPr>
        <p:spPr>
          <a:xfrm>
            <a:off x="1338173" y="1203598"/>
            <a:ext cx="612068" cy="612068"/>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2011680" y="1241059"/>
            <a:ext cx="4232910" cy="46166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r>
              <a:rPr lang="zh-CN" altLang="en-US" sz="2400" dirty="0" smtClean="0">
                <a:solidFill>
                  <a:schemeClr val="accent1"/>
                </a:solidFill>
                <a:sym typeface="微软雅黑" panose="020B0503020204020204" pitchFamily="34" charset="-122"/>
              </a:rPr>
              <a:t>开展心理讲座与辅导</a:t>
            </a:r>
            <a:endParaRPr lang="zh-CN" altLang="en-US" sz="2400" dirty="0">
              <a:solidFill>
                <a:schemeClr val="accent1"/>
              </a:solidFill>
            </a:endParaRPr>
          </a:p>
        </p:txBody>
      </p:sp>
      <p:sp>
        <p:nvSpPr>
          <p:cNvPr id="26" name="TextBox 25"/>
          <p:cNvSpPr txBox="1"/>
          <p:nvPr/>
        </p:nvSpPr>
        <p:spPr>
          <a:xfrm>
            <a:off x="1338066" y="1341218"/>
            <a:ext cx="566600" cy="33591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ctr"/>
            <a:r>
              <a:rPr lang="en-US" altLang="zh-CN" sz="1500" b="1" dirty="0" smtClean="0">
                <a:solidFill>
                  <a:schemeClr val="bg1"/>
                </a:solidFill>
              </a:rPr>
              <a:t>1</a:t>
            </a:r>
            <a:endParaRPr lang="en-US" altLang="zh-CN" sz="1500" b="1" dirty="0">
              <a:solidFill>
                <a:schemeClr val="bg1"/>
              </a:solidFill>
            </a:endParaRPr>
          </a:p>
        </p:txBody>
      </p:sp>
      <p:sp>
        <p:nvSpPr>
          <p:cNvPr id="27" name="椭圆 26"/>
          <p:cNvSpPr/>
          <p:nvPr/>
        </p:nvSpPr>
        <p:spPr>
          <a:xfrm>
            <a:off x="1338173" y="1951262"/>
            <a:ext cx="612068" cy="612068"/>
          </a:xfrm>
          <a:prstGeom prst="ellipse">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2011680" y="2014101"/>
            <a:ext cx="4662170" cy="46166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r>
              <a:rPr lang="zh-CN" altLang="en-US" sz="2400" dirty="0" smtClean="0">
                <a:solidFill>
                  <a:schemeClr val="accent1"/>
                </a:solidFill>
                <a:sym typeface="微软雅黑" panose="020B0503020204020204" pitchFamily="34" charset="-122"/>
              </a:rPr>
              <a:t>提高心育眼界，制定周工作计划</a:t>
            </a:r>
            <a:endParaRPr lang="zh-CN" altLang="en-US" sz="2400" dirty="0">
              <a:solidFill>
                <a:schemeClr val="accent1"/>
              </a:solidFill>
            </a:endParaRPr>
          </a:p>
        </p:txBody>
      </p:sp>
      <p:sp>
        <p:nvSpPr>
          <p:cNvPr id="29" name="TextBox 28"/>
          <p:cNvSpPr txBox="1"/>
          <p:nvPr/>
        </p:nvSpPr>
        <p:spPr>
          <a:xfrm>
            <a:off x="1360916" y="2088882"/>
            <a:ext cx="566600" cy="33591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ctr"/>
            <a:r>
              <a:rPr lang="en-US" altLang="zh-CN" sz="1500" b="1" dirty="0" smtClean="0">
                <a:solidFill>
                  <a:schemeClr val="bg1"/>
                </a:solidFill>
              </a:rPr>
              <a:t>2</a:t>
            </a:r>
            <a:endParaRPr lang="en-US" altLang="zh-CN" sz="1500" b="1" dirty="0">
              <a:solidFill>
                <a:schemeClr val="bg1"/>
              </a:solidFill>
            </a:endParaRPr>
          </a:p>
        </p:txBody>
      </p:sp>
      <p:sp>
        <p:nvSpPr>
          <p:cNvPr id="30" name="椭圆 29"/>
          <p:cNvSpPr/>
          <p:nvPr/>
        </p:nvSpPr>
        <p:spPr>
          <a:xfrm>
            <a:off x="1338173" y="2743350"/>
            <a:ext cx="612068" cy="612068"/>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30"/>
          <p:cNvSpPr txBox="1"/>
          <p:nvPr/>
        </p:nvSpPr>
        <p:spPr>
          <a:xfrm>
            <a:off x="2011680" y="2780934"/>
            <a:ext cx="4337685"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r>
              <a:rPr lang="zh-CN" altLang="en-US" sz="2400" dirty="0" smtClean="0">
                <a:solidFill>
                  <a:schemeClr val="accent1"/>
                </a:solidFill>
                <a:sym typeface="微软雅黑" panose="020B0503020204020204" pitchFamily="34" charset="-122"/>
              </a:rPr>
              <a:t>重点关注心理危机干预的学生</a:t>
            </a:r>
            <a:endParaRPr lang="en-US" altLang="zh-CN" sz="2400" dirty="0" smtClean="0">
              <a:solidFill>
                <a:schemeClr val="accent1"/>
              </a:solidFill>
              <a:sym typeface="微软雅黑" panose="020B0503020204020204" pitchFamily="34" charset="-122"/>
            </a:endParaRPr>
          </a:p>
          <a:p>
            <a:pPr algn="just"/>
            <a:endParaRPr lang="zh-CN" altLang="en-US" sz="2400" dirty="0">
              <a:solidFill>
                <a:schemeClr val="accent1"/>
              </a:solidFill>
            </a:endParaRPr>
          </a:p>
        </p:txBody>
      </p:sp>
      <p:sp>
        <p:nvSpPr>
          <p:cNvPr id="32" name="TextBox 31"/>
          <p:cNvSpPr txBox="1"/>
          <p:nvPr/>
        </p:nvSpPr>
        <p:spPr>
          <a:xfrm>
            <a:off x="1352257" y="2887801"/>
            <a:ext cx="612068" cy="33591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ctr"/>
            <a:r>
              <a:rPr lang="en-US" sz="1500" b="1" dirty="0" smtClean="0">
                <a:solidFill>
                  <a:schemeClr val="bg1"/>
                </a:solidFill>
              </a:rPr>
              <a:t>3</a:t>
            </a:r>
            <a:endParaRPr lang="en-US" sz="1500" b="1"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left)">
                                      <p:cBhvr>
                                        <p:cTn id="4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P spid="24" grpId="0"/>
      <p:bldP spid="26" grpId="0"/>
      <p:bldP spid="27" grpId="0" bldLvl="0" animBg="1"/>
      <p:bldP spid="28" grpId="0"/>
      <p:bldP spid="29" grpId="0"/>
      <p:bldP spid="30" grpId="0" bldLvl="0" animBg="1"/>
      <p:bldP spid="31" grpId="0"/>
      <p:bldP spid="32" grpId="0"/>
    </p:bld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EF5451"/>
      </a:dk2>
      <a:lt2>
        <a:srgbClr val="4DD0E1"/>
      </a:lt2>
      <a:accent1>
        <a:srgbClr val="37474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1030</Words>
  <Application>Microsoft Office PowerPoint</Application>
  <PresentationFormat>全屏显示(16:9)</PresentationFormat>
  <Paragraphs>76</Paragraphs>
  <Slides>15</Slides>
  <Notes>12</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fei</dc:creator>
  <cp:lastModifiedBy>Administrator</cp:lastModifiedBy>
  <cp:revision>78</cp:revision>
  <dcterms:created xsi:type="dcterms:W3CDTF">2016-11-22T11:49:00Z</dcterms:created>
  <dcterms:modified xsi:type="dcterms:W3CDTF">2017-10-17T02:16:11Z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2052-10.1.0.6146</vt:lpwstr>
  </property>
</Properties>
</file>